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sldIdLst>
    <p:sldId id="256" r:id="rId5"/>
    <p:sldId id="257" r:id="rId6"/>
    <p:sldId id="258" r:id="rId7"/>
    <p:sldId id="260" r:id="rId8"/>
    <p:sldId id="261" r:id="rId9"/>
    <p:sldId id="262" r:id="rId10"/>
    <p:sldId id="263" r:id="rId11"/>
    <p:sldId id="264" r:id="rId12"/>
    <p:sldId id="268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F7FF9474-8D4D-55D0-C303-1001A236EE08}" name="Claire Fitzgerald" initials="CF" userId="169ebb8e8a6bd712" providerId="Windows Live"/>
  <p188:author id="{731974EE-6AEA-9E8D-F8C1-490530E19E14}" name="Natalie Cooper" initials="NC" userId="S::Natalie.Cooper@birmingham.gov.uk::de7beb8c-6aca-4035-bf8f-c78aa95eb7cf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DC1F61A-C6D1-4A1C-B7F7-5E3A5138A076}" v="1" dt="2026-01-06T11:07:37.36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4427"/>
    <p:restoredTop sz="94733"/>
  </p:normalViewPr>
  <p:slideViewPr>
    <p:cSldViewPr snapToGrid="0" snapToObjects="1">
      <p:cViewPr varScale="1">
        <p:scale>
          <a:sx n="60" d="100"/>
          <a:sy n="60" d="100"/>
        </p:scale>
        <p:origin x="1120" y="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20" Type="http://schemas.microsoft.com/office/2018/10/relationships/authors" Target="author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microsoft.com/office/2015/10/relationships/revisionInfo" Target="revisionInfo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Natalie Cooper" userId="S::natalie.cooper@birmingham.gov.uk::de7beb8c-6aca-4035-bf8f-c78aa95eb7cf" providerId="AD" clId="Web-{5DC1F61A-C6D1-4A1C-B7F7-5E3A5138A076}"/>
    <pc:docChg chg="addSld">
      <pc:chgData name="Natalie Cooper" userId="S::natalie.cooper@birmingham.gov.uk::de7beb8c-6aca-4035-bf8f-c78aa95eb7cf" providerId="AD" clId="Web-{5DC1F61A-C6D1-4A1C-B7F7-5E3A5138A076}" dt="2026-01-06T11:07:37.362" v="0"/>
      <pc:docMkLst>
        <pc:docMk/>
      </pc:docMkLst>
      <pc:sldChg chg="add">
        <pc:chgData name="Natalie Cooper" userId="S::natalie.cooper@birmingham.gov.uk::de7beb8c-6aca-4035-bf8f-c78aa95eb7cf" providerId="AD" clId="Web-{5DC1F61A-C6D1-4A1C-B7F7-5E3A5138A076}" dt="2026-01-06T11:07:37.362" v="0"/>
        <pc:sldMkLst>
          <pc:docMk/>
          <pc:sldMk cId="4104255585" sldId="268"/>
        </pc:sldMkLst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1/6/2026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80FA0ED-272E-7DD5-9494-CA2FC4F37594}"/>
              </a:ext>
            </a:extLst>
          </p:cNvPr>
          <p:cNvSpPr txBox="1"/>
          <p:nvPr userDrawn="1">
            <p:extLst>
              <p:ext uri="{1162E1C5-73C7-4A58-AE30-91384D911F3F}">
                <p184:classification xmlns:p184="http://schemas.microsoft.com/office/powerpoint/2018/4/main" val="ftr"/>
              </p:ext>
            </p:extLst>
          </p:nvPr>
        </p:nvSpPr>
        <p:spPr>
          <a:xfrm>
            <a:off x="4312412" y="6642100"/>
            <a:ext cx="544513" cy="152400"/>
          </a:xfrm>
          <a:prstGeom prst="rect">
            <a:avLst/>
          </a:prstGeom>
        </p:spPr>
        <p:txBody>
          <a:bodyPr horzOverflow="overflow" lIns="0" tIns="0" rIns="0" bIns="0">
            <a:spAutoFit/>
          </a:bodyPr>
          <a:lstStyle/>
          <a:p>
            <a:pPr algn="l"/>
            <a:r>
              <a:rPr lang="en-GB" sz="1000">
                <a:solidFill>
                  <a:srgbClr val="000000">
                    <a:alpha val="50000"/>
                  </a:srgbClr>
                </a:solidFill>
                <a:latin typeface="Aptos" panose="020B0004020202020204" pitchFamily="34" charset="0"/>
              </a:rPr>
              <a:t>OFFICIAL</a:t>
            </a:r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4E1BEB12-92AF-4445-98AD-4C7756E7C93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86" y="0"/>
            <a:ext cx="914171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D0522C2C-7B5C-48A7-A969-03941E5D2E7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Freeform 13">
            <a:extLst>
              <a:ext uri="{FF2B5EF4-FFF2-40B4-BE49-F238E27FC236}">
                <a16:creationId xmlns:a16="http://schemas.microsoft.com/office/drawing/2014/main" id="{9C682A1A-5B2D-4111-BBD6-620165633E5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077107" y="220196"/>
            <a:ext cx="7066893" cy="6637806"/>
          </a:xfrm>
          <a:custGeom>
            <a:avLst/>
            <a:gdLst>
              <a:gd name="connsiteX0" fmla="*/ 4929467 w 8191500"/>
              <a:gd name="connsiteY0" fmla="*/ 0 h 5770597"/>
              <a:gd name="connsiteX1" fmla="*/ 8065066 w 8191500"/>
              <a:gd name="connsiteY1" fmla="*/ 1118513 h 5770597"/>
              <a:gd name="connsiteX2" fmla="*/ 8191500 w 8191500"/>
              <a:gd name="connsiteY2" fmla="*/ 1227339 h 5770597"/>
              <a:gd name="connsiteX3" fmla="*/ 8191500 w 8191500"/>
              <a:gd name="connsiteY3" fmla="*/ 5770597 h 5770597"/>
              <a:gd name="connsiteX4" fmla="*/ 79523 w 8191500"/>
              <a:gd name="connsiteY4" fmla="*/ 5770597 h 5770597"/>
              <a:gd name="connsiteX5" fmla="*/ 56799 w 8191500"/>
              <a:gd name="connsiteY5" fmla="*/ 5644158 h 5770597"/>
              <a:gd name="connsiteX6" fmla="*/ 0 w 8191500"/>
              <a:gd name="connsiteY6" fmla="*/ 4898209 h 5770597"/>
              <a:gd name="connsiteX7" fmla="*/ 4929467 w 8191500"/>
              <a:gd name="connsiteY7" fmla="*/ 0 h 57705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191500" h="5770597">
                <a:moveTo>
                  <a:pt x="4929467" y="0"/>
                </a:moveTo>
                <a:cubicBezTo>
                  <a:pt x="6120547" y="0"/>
                  <a:pt x="7212963" y="419755"/>
                  <a:pt x="8065066" y="1118513"/>
                </a:cubicBezTo>
                <a:lnTo>
                  <a:pt x="8191500" y="1227339"/>
                </a:lnTo>
                <a:lnTo>
                  <a:pt x="8191500" y="5770597"/>
                </a:lnTo>
                <a:lnTo>
                  <a:pt x="79523" y="5770597"/>
                </a:lnTo>
                <a:lnTo>
                  <a:pt x="56799" y="5644158"/>
                </a:lnTo>
                <a:cubicBezTo>
                  <a:pt x="19398" y="5400934"/>
                  <a:pt x="0" y="5151822"/>
                  <a:pt x="0" y="4898209"/>
                </a:cubicBezTo>
                <a:cubicBezTo>
                  <a:pt x="0" y="2193003"/>
                  <a:pt x="2206998" y="0"/>
                  <a:pt x="4929467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D6EE29F2-D77F-4BD0-A20B-334D316A1C9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657350" y="2099696"/>
            <a:ext cx="1456680" cy="1889551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6" name="Arc 15">
            <a:extLst>
              <a:ext uri="{FF2B5EF4-FFF2-40B4-BE49-F238E27FC236}">
                <a16:creationId xmlns:a16="http://schemas.microsoft.com/office/drawing/2014/main" id="{22D09ED2-868F-42C6-866E-F92E0CEF314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8520172">
            <a:off x="836384" y="1866059"/>
            <a:ext cx="2987899" cy="2240924"/>
          </a:xfrm>
          <a:prstGeom prst="arc">
            <a:avLst>
              <a:gd name="adj1" fmla="val 14455503"/>
              <a:gd name="adj2" fmla="val 227775"/>
            </a:avLst>
          </a:prstGeom>
          <a:ln w="127000" cap="rnd">
            <a:solidFill>
              <a:schemeClr val="accent4"/>
            </a:solidFill>
            <a:prstDash val="dash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8950" y="1939159"/>
            <a:ext cx="5733470" cy="2751086"/>
          </a:xfrm>
        </p:spPr>
        <p:txBody>
          <a:bodyPr vert="horz" lIns="91440" tIns="45720" rIns="91440" bIns="45720" rtlCol="0" anchor="b">
            <a:normAutofit/>
          </a:bodyPr>
          <a:lstStyle/>
          <a:p>
            <a:pPr algn="r" defTabSz="914400">
              <a:lnSpc>
                <a:spcPct val="90000"/>
              </a:lnSpc>
            </a:pPr>
            <a:r>
              <a:rPr lang="en-US" sz="4700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Story of Implementation: Supporting </a:t>
            </a:r>
            <a:r>
              <a:rPr lang="en-US" sz="4700" dirty="0"/>
              <a:t>Child A’s</a:t>
            </a:r>
            <a:r>
              <a:rPr lang="en-US" sz="4700" kern="1200" dirty="0">
                <a:solidFill>
                  <a:schemeClr val="tx1"/>
                </a:solidFill>
                <a:latin typeface="+mj-lt"/>
                <a:ea typeface="+mj-ea"/>
                <a:cs typeface="+mj-cs"/>
              </a:rPr>
              <a:t> Transition to School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28950" y="4782320"/>
            <a:ext cx="5733470" cy="1329443"/>
          </a:xfrm>
        </p:spPr>
        <p:txBody>
          <a:bodyPr vert="horz" lIns="91440" tIns="45720" rIns="91440" bIns="45720" rtlCol="0">
            <a:normAutofit fontScale="92500" lnSpcReduction="20000"/>
          </a:bodyPr>
          <a:lstStyle/>
          <a:p>
            <a:pPr marL="0" indent="0" algn="r" defTabSz="914400">
              <a:lnSpc>
                <a:spcPct val="90000"/>
              </a:lnSpc>
              <a:spcBef>
                <a:spcPts val="1000"/>
              </a:spcBef>
              <a:buNone/>
              <a:defRPr sz="2000"/>
            </a:pP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LMC Childminding •</a:t>
            </a:r>
          </a:p>
          <a:p>
            <a:pPr marL="0" indent="0" algn="r" defTabSz="914400">
              <a:lnSpc>
                <a:spcPct val="90000"/>
              </a:lnSpc>
              <a:spcBef>
                <a:spcPts val="1000"/>
              </a:spcBef>
              <a:buNone/>
              <a:defRPr sz="2000"/>
            </a:pP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Birmingham SEND Transition Action Research Project •</a:t>
            </a:r>
          </a:p>
          <a:p>
            <a:pPr marL="0" indent="0" algn="r" defTabSz="914400">
              <a:lnSpc>
                <a:spcPct val="90000"/>
              </a:lnSpc>
              <a:spcBef>
                <a:spcPts val="1000"/>
              </a:spcBef>
              <a:buNone/>
              <a:defRPr sz="2000"/>
            </a:pPr>
            <a:r>
              <a:rPr lang="en-US" sz="2400" kern="1200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 May–July </a:t>
            </a:r>
            <a:r>
              <a:rPr lang="en-US" sz="2400" dirty="0"/>
              <a:t>2025 •</a:t>
            </a:r>
            <a:endParaRPr lang="en-US" sz="2400" kern="1200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86" y="0"/>
            <a:ext cx="914171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3125454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125" y="1153572"/>
            <a:ext cx="2400300" cy="4461163"/>
          </a:xfrm>
        </p:spPr>
        <p:txBody>
          <a:bodyPr>
            <a:normAutofit/>
          </a:bodyPr>
          <a:lstStyle/>
          <a:p>
            <a:r>
              <a:rPr lang="en-GB">
                <a:solidFill>
                  <a:srgbClr val="FFFFFF"/>
                </a:solidFill>
              </a:rPr>
              <a:t>What We Set Out to Do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5662801" y="2455479"/>
            <a:ext cx="3062575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35481" y="591344"/>
            <a:ext cx="5179868" cy="5585619"/>
          </a:xfrm>
        </p:spPr>
        <p:txBody>
          <a:bodyPr anchor="ctr">
            <a:normAutofit/>
          </a:bodyPr>
          <a:lstStyle/>
          <a:p>
            <a:pPr marL="0" indent="0">
              <a:buNone/>
              <a:defRPr sz="2000"/>
            </a:pPr>
            <a:r>
              <a:rPr lang="en-GB" sz="2000" dirty="0"/>
              <a:t>Aim: To strengthen transition support using the Transition OAG document for Child A, preparing him for school emotionally, socially, and developmentally.</a:t>
            </a:r>
          </a:p>
          <a:p>
            <a:pPr>
              <a:defRPr sz="2000"/>
            </a:pPr>
            <a:endParaRPr lang="en-GB" sz="2000" dirty="0"/>
          </a:p>
          <a:p>
            <a:pPr>
              <a:defRPr sz="2000"/>
            </a:pPr>
            <a:r>
              <a:rPr lang="en-GB" sz="2000" dirty="0"/>
              <a:t>Linked to Action Plan (Assessment Phase):</a:t>
            </a:r>
          </a:p>
          <a:p>
            <a:pPr>
              <a:defRPr sz="2000"/>
            </a:pPr>
            <a:r>
              <a:rPr lang="en-GB" sz="2000" dirty="0"/>
              <a:t>Baseline questionnaire completed with parent (May 2025)</a:t>
            </a:r>
          </a:p>
          <a:p>
            <a:pPr>
              <a:defRPr sz="2000"/>
            </a:pPr>
            <a:r>
              <a:rPr lang="en-GB" sz="2000" dirty="0"/>
              <a:t>Parent identified confidence in transition planning but valued structured support.</a:t>
            </a:r>
          </a:p>
          <a:p>
            <a:pPr marL="0" indent="0">
              <a:buNone/>
              <a:defRPr sz="2000"/>
            </a:pPr>
            <a:endParaRPr lang="en-GB" sz="2000" dirty="0"/>
          </a:p>
          <a:p>
            <a:pPr marL="0" indent="0">
              <a:buNone/>
              <a:defRPr sz="2000"/>
            </a:pPr>
            <a:r>
              <a:rPr lang="en-GB" sz="2000" dirty="0"/>
              <a:t>Key focus: Build Child A’s independence and confidence through collaborative planning with family and school.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86" y="0"/>
            <a:ext cx="914171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3125454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125" y="1153572"/>
            <a:ext cx="2400300" cy="4461163"/>
          </a:xfrm>
        </p:spPr>
        <p:txBody>
          <a:bodyPr>
            <a:normAutofit/>
          </a:bodyPr>
          <a:lstStyle/>
          <a:p>
            <a:r>
              <a:rPr lang="en-GB" sz="3400" dirty="0">
                <a:solidFill>
                  <a:srgbClr val="FFFFFF"/>
                </a:solidFill>
              </a:rPr>
              <a:t>Initial Information using the OAG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5662801" y="2455479"/>
            <a:ext cx="3062575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35481" y="591344"/>
            <a:ext cx="5179868" cy="5585619"/>
          </a:xfrm>
        </p:spPr>
        <p:txBody>
          <a:bodyPr anchor="ctr">
            <a:normAutofit fontScale="77500" lnSpcReduction="20000"/>
          </a:bodyPr>
          <a:lstStyle/>
          <a:p>
            <a:pPr marL="0" indent="0">
              <a:buNone/>
            </a:pPr>
            <a:endParaRPr lang="en-GB" sz="2200" dirty="0"/>
          </a:p>
          <a:p>
            <a:pPr marL="0" indent="0">
              <a:buNone/>
            </a:pPr>
            <a:r>
              <a:rPr lang="en-GB" sz="2200" dirty="0"/>
              <a:t>I read through the Transition Ordinarily Available Guidance (OAG) carefully at the start of the project. It helped me in two key ways:</a:t>
            </a:r>
          </a:p>
          <a:p>
            <a:r>
              <a:rPr lang="en-GB" sz="2200" b="1" dirty="0"/>
              <a:t>Identifying Activities and Support</a:t>
            </a:r>
            <a:br>
              <a:rPr lang="en-GB" sz="2200" dirty="0"/>
            </a:br>
            <a:r>
              <a:rPr lang="en-GB" sz="2200" dirty="0"/>
              <a:t>The OAG highlighted several strategies that I was able to implement directly, such as:</a:t>
            </a:r>
          </a:p>
          <a:p>
            <a:pPr lvl="1"/>
            <a:r>
              <a:rPr lang="en-GB" sz="2200" dirty="0"/>
              <a:t>strengthening home–setting communication,</a:t>
            </a:r>
          </a:p>
          <a:p>
            <a:pPr lvl="1"/>
            <a:r>
              <a:rPr lang="en-GB" sz="2200" dirty="0"/>
              <a:t>using a clear transition document (“This Is Me”), and</a:t>
            </a:r>
          </a:p>
          <a:p>
            <a:pPr lvl="1"/>
            <a:r>
              <a:rPr lang="en-GB" sz="2200" dirty="0"/>
              <a:t>providing opportunities for joint visits and familiarisation sessions.</a:t>
            </a:r>
          </a:p>
          <a:p>
            <a:r>
              <a:rPr lang="en-GB" sz="2200" dirty="0"/>
              <a:t>These helped structure my approach and ensured Child A’s experienced a consistent transition process.</a:t>
            </a:r>
          </a:p>
          <a:p>
            <a:r>
              <a:rPr lang="en-GB" sz="2200" b="1" dirty="0"/>
              <a:t>Confirming Existing Good Practice</a:t>
            </a:r>
            <a:br>
              <a:rPr lang="en-GB" sz="2200" dirty="0"/>
            </a:br>
            <a:r>
              <a:rPr lang="en-GB" sz="2200" dirty="0"/>
              <a:t>The OAG also validated much of the practice already taking place at LMC Childminding.</a:t>
            </a:r>
            <a:br>
              <a:rPr lang="en-GB" sz="2200" dirty="0"/>
            </a:br>
            <a:r>
              <a:rPr lang="en-GB" sz="2200" dirty="0"/>
              <a:t>It confirmed that the work we were doing — including early collaboration with parents, reflective discussions, and preparing children for new routines — aligns strongly with recommended good practice.</a:t>
            </a:r>
          </a:p>
          <a:p>
            <a:pPr>
              <a:defRPr sz="2000"/>
            </a:pPr>
            <a:endParaRPr lang="en-GB" sz="20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86" y="0"/>
            <a:ext cx="914171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3125454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125" y="1153572"/>
            <a:ext cx="2400300" cy="4461163"/>
          </a:xfrm>
        </p:spPr>
        <p:txBody>
          <a:bodyPr>
            <a:normAutofit/>
          </a:bodyPr>
          <a:lstStyle/>
          <a:p>
            <a:r>
              <a:rPr lang="en-GB">
                <a:solidFill>
                  <a:srgbClr val="FFFFFF"/>
                </a:solidFill>
              </a:rPr>
              <a:t>Evidence of Practice in Action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5662801" y="2455479"/>
            <a:ext cx="3062575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35481" y="591344"/>
            <a:ext cx="5179868" cy="5585619"/>
          </a:xfrm>
        </p:spPr>
        <p:txBody>
          <a:bodyPr anchor="ctr">
            <a:normAutofit/>
          </a:bodyPr>
          <a:lstStyle/>
          <a:p>
            <a:pPr>
              <a:defRPr sz="2000"/>
            </a:pPr>
            <a:r>
              <a:rPr lang="en-GB" sz="2000" dirty="0"/>
              <a:t>Partnership approach between setting, parent, and school. – Attended Lunch session</a:t>
            </a:r>
          </a:p>
          <a:p>
            <a:pPr>
              <a:defRPr sz="2000"/>
            </a:pPr>
            <a:r>
              <a:rPr lang="en-GB" sz="2000" dirty="0"/>
              <a:t>Continuous reflection after each event.</a:t>
            </a:r>
          </a:p>
          <a:p>
            <a:pPr>
              <a:defRPr sz="2000"/>
            </a:pPr>
            <a:r>
              <a:rPr lang="en-GB" sz="2000" dirty="0"/>
              <a:t>Opportunities for Child A to explore new environments with trusted adults.</a:t>
            </a:r>
          </a:p>
          <a:p>
            <a:pPr>
              <a:defRPr sz="2000"/>
            </a:pPr>
            <a:r>
              <a:rPr lang="en-GB" sz="2000" dirty="0"/>
              <a:t>Collaborative problem-solving — e.g., supporting communication and confidence in large spaces.</a:t>
            </a:r>
          </a:p>
          <a:p>
            <a:pPr>
              <a:defRPr sz="2000"/>
            </a:pPr>
            <a:endParaRPr lang="en-GB" sz="2000" dirty="0"/>
          </a:p>
          <a:p>
            <a:pPr marL="0" indent="0">
              <a:buNone/>
              <a:defRPr sz="2000"/>
            </a:pPr>
            <a:r>
              <a:rPr lang="en-GB" sz="2000" dirty="0"/>
              <a:t>Quotes:</a:t>
            </a:r>
          </a:p>
          <a:p>
            <a:pPr>
              <a:defRPr sz="2000"/>
            </a:pPr>
            <a:r>
              <a:rPr lang="en-GB" sz="2000" dirty="0"/>
              <a:t> “We gave mum a copy of pre-transition doc – celebrate the milestones.”</a:t>
            </a:r>
          </a:p>
          <a:p>
            <a:pPr>
              <a:defRPr sz="2000"/>
            </a:pPr>
            <a:r>
              <a:rPr lang="en-GB" sz="2000" dirty="0"/>
              <a:t>Supported with All about me form – “Thank you”</a:t>
            </a:r>
          </a:p>
          <a:p>
            <a:pPr>
              <a:defRPr sz="2000"/>
            </a:pPr>
            <a:r>
              <a:rPr lang="en-GB" sz="2000" dirty="0"/>
              <a:t> “I’m going to school when I’m big!” – Child A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86" y="0"/>
            <a:ext cx="914171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3125454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125" y="1153572"/>
            <a:ext cx="2400300" cy="4461163"/>
          </a:xfrm>
        </p:spPr>
        <p:txBody>
          <a:bodyPr>
            <a:normAutofit/>
          </a:bodyPr>
          <a:lstStyle/>
          <a:p>
            <a:r>
              <a:rPr lang="en-GB">
                <a:solidFill>
                  <a:srgbClr val="FFFFFF"/>
                </a:solidFill>
              </a:rPr>
              <a:t>What We Noticed as a Result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5662801" y="2455479"/>
            <a:ext cx="3062575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35481" y="591344"/>
            <a:ext cx="5179868" cy="5585619"/>
          </a:xfrm>
        </p:spPr>
        <p:txBody>
          <a:bodyPr anchor="ctr">
            <a:normAutofit/>
          </a:bodyPr>
          <a:lstStyle/>
          <a:p>
            <a:pPr>
              <a:defRPr sz="2000"/>
            </a:pPr>
            <a:r>
              <a:rPr lang="en-GB" sz="2000" dirty="0"/>
              <a:t>Increased confidence: Child A is able to engage in new routines and social groups.</a:t>
            </a:r>
          </a:p>
          <a:p>
            <a:pPr>
              <a:defRPr sz="2000"/>
            </a:pPr>
            <a:r>
              <a:rPr lang="en-GB" sz="2000" dirty="0"/>
              <a:t>Improved independence: Walked into the canteen independently and spoke with staff.</a:t>
            </a:r>
          </a:p>
          <a:p>
            <a:pPr>
              <a:defRPr sz="2000"/>
            </a:pPr>
            <a:r>
              <a:rPr lang="en-GB" sz="2000" dirty="0"/>
              <a:t>Positive attitude to school: expressed excitement.</a:t>
            </a:r>
          </a:p>
          <a:p>
            <a:pPr>
              <a:defRPr sz="2000"/>
            </a:pPr>
            <a:r>
              <a:rPr lang="en-GB" sz="2000" dirty="0"/>
              <a:t>Parental feedback: parent described process as valuable and appreciated joint planning.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86" y="0"/>
            <a:ext cx="914171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3125454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125" y="1153572"/>
            <a:ext cx="2400300" cy="4461163"/>
          </a:xfrm>
        </p:spPr>
        <p:txBody>
          <a:bodyPr>
            <a:normAutofit/>
          </a:bodyPr>
          <a:lstStyle/>
          <a:p>
            <a:r>
              <a:rPr lang="en-GB" sz="4100">
                <a:solidFill>
                  <a:srgbClr val="FFFFFF"/>
                </a:solidFill>
              </a:rPr>
              <a:t>Impact and Outcomes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5662801" y="2455479"/>
            <a:ext cx="3062575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35481" y="591344"/>
            <a:ext cx="5179868" cy="5585619"/>
          </a:xfrm>
        </p:spPr>
        <p:txBody>
          <a:bodyPr anchor="ctr">
            <a:normAutofit/>
          </a:bodyPr>
          <a:lstStyle/>
          <a:p>
            <a:pPr>
              <a:defRPr sz="2000"/>
            </a:pPr>
            <a:r>
              <a:rPr lang="en-GB" sz="2000" dirty="0"/>
              <a:t> Strong collaboration built between home, setting, and school.</a:t>
            </a:r>
          </a:p>
          <a:p>
            <a:pPr>
              <a:defRPr sz="2000"/>
            </a:pPr>
            <a:r>
              <a:rPr lang="en-GB" sz="2000" dirty="0"/>
              <a:t>Child A demonstrates school readiness in key areas:</a:t>
            </a:r>
          </a:p>
          <a:p>
            <a:pPr marL="0" indent="0" algn="r">
              <a:buNone/>
              <a:defRPr sz="2000"/>
            </a:pPr>
            <a:r>
              <a:rPr lang="en-GB" sz="2000" dirty="0"/>
              <a:t>                  • Self-regulation improving.</a:t>
            </a:r>
          </a:p>
          <a:p>
            <a:pPr marL="0" indent="0" algn="r">
              <a:buNone/>
              <a:defRPr sz="2000"/>
            </a:pPr>
            <a:r>
              <a:rPr lang="en-GB" sz="2000" dirty="0"/>
              <a:t>                  • Clear speech and vocabulary.</a:t>
            </a:r>
          </a:p>
          <a:p>
            <a:pPr marL="0" indent="0" algn="r">
              <a:buNone/>
              <a:defRPr sz="2000"/>
            </a:pPr>
            <a:r>
              <a:rPr lang="en-GB" sz="2000" dirty="0"/>
              <a:t>                  • Growing independence in self-care tasks.</a:t>
            </a:r>
          </a:p>
          <a:p>
            <a:pPr marL="0" indent="0" algn="r">
              <a:buNone/>
              <a:defRPr sz="2000"/>
            </a:pPr>
            <a:r>
              <a:rPr lang="en-GB" sz="2000" dirty="0"/>
              <a:t>                  • Parent feels confident and informed about next steps.  “I see a big difference – he’s a lot more confident with Reception kids and adults.”(October 2025)</a:t>
            </a:r>
          </a:p>
          <a:p>
            <a:pPr marL="0" indent="0" algn="r">
              <a:buNone/>
              <a:defRPr sz="2000"/>
            </a:pPr>
            <a:r>
              <a:rPr lang="en-GB" sz="2000" dirty="0"/>
              <a:t>Child A is more confident “I play with the kitchen,” when talking about forest school and said “Yes,” to making friends and named two.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86" y="0"/>
            <a:ext cx="914171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3125454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125" y="1153572"/>
            <a:ext cx="2400300" cy="4461163"/>
          </a:xfrm>
        </p:spPr>
        <p:txBody>
          <a:bodyPr>
            <a:normAutofit/>
          </a:bodyPr>
          <a:lstStyle/>
          <a:p>
            <a:r>
              <a:rPr lang="en-GB">
                <a:solidFill>
                  <a:srgbClr val="FFFFFF"/>
                </a:solidFill>
              </a:rPr>
              <a:t>Learning and Next Steps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5662801" y="2455479"/>
            <a:ext cx="3062575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35481" y="591344"/>
            <a:ext cx="5179868" cy="5585619"/>
          </a:xfrm>
        </p:spPr>
        <p:txBody>
          <a:bodyPr anchor="ctr">
            <a:normAutofit/>
          </a:bodyPr>
          <a:lstStyle/>
          <a:p>
            <a:pPr>
              <a:defRPr sz="2000"/>
            </a:pPr>
            <a:r>
              <a:rPr lang="en-GB" sz="2000" dirty="0"/>
              <a:t>Continue structured transition planning for future cohorts.</a:t>
            </a:r>
          </a:p>
          <a:p>
            <a:pPr>
              <a:defRPr sz="2000"/>
            </a:pPr>
            <a:r>
              <a:rPr lang="en-GB" sz="2000" dirty="0"/>
              <a:t> Share transition templates and reflection log model with local childminders through Stronger Practice Hub in person network.</a:t>
            </a:r>
          </a:p>
          <a:p>
            <a:pPr>
              <a:defRPr sz="2000"/>
            </a:pPr>
            <a:r>
              <a:rPr lang="en-GB" sz="2000" dirty="0"/>
              <a:t>Maintain ongoing communication links with schools.</a:t>
            </a:r>
          </a:p>
          <a:p>
            <a:pPr>
              <a:defRPr sz="2000"/>
            </a:pPr>
            <a:r>
              <a:rPr lang="en-GB" sz="2000" dirty="0"/>
              <a:t> Enhance early self-regulation and independence opportunities.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286" y="0"/>
            <a:ext cx="9141714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3125454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9700" y="1153572"/>
            <a:ext cx="2775725" cy="4461163"/>
          </a:xfrm>
        </p:spPr>
        <p:txBody>
          <a:bodyPr>
            <a:normAutofit/>
          </a:bodyPr>
          <a:lstStyle/>
          <a:p>
            <a:r>
              <a:rPr lang="en-GB" sz="2100" dirty="0">
                <a:solidFill>
                  <a:srgbClr val="FFFFFF"/>
                </a:solidFill>
              </a:rPr>
              <a:t>Acknowledgements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5662801" y="2455479"/>
            <a:ext cx="3062575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44793" y="29116"/>
            <a:ext cx="5179868" cy="5585619"/>
          </a:xfrm>
        </p:spPr>
        <p:txBody>
          <a:bodyPr anchor="ctr">
            <a:normAutofit/>
          </a:bodyPr>
          <a:lstStyle/>
          <a:p>
            <a:pPr marL="0" indent="0">
              <a:buNone/>
              <a:defRPr sz="2000"/>
            </a:pPr>
            <a:r>
              <a:rPr lang="en-GB" sz="2400" dirty="0"/>
              <a:t>Thank you to:</a:t>
            </a:r>
          </a:p>
          <a:p>
            <a:pPr>
              <a:defRPr sz="2000"/>
            </a:pPr>
            <a:r>
              <a:rPr lang="en-GB" sz="2400" dirty="0"/>
              <a:t>Child A’s and his family</a:t>
            </a:r>
          </a:p>
          <a:p>
            <a:pPr>
              <a:defRPr sz="2000"/>
            </a:pPr>
            <a:r>
              <a:rPr lang="en-GB" sz="2400" dirty="0"/>
              <a:t>Lyndon Green Infant School team</a:t>
            </a:r>
          </a:p>
          <a:p>
            <a:pPr>
              <a:defRPr sz="2000"/>
            </a:pPr>
            <a:r>
              <a:rPr lang="en-GB" sz="2400" dirty="0"/>
              <a:t>SEND Birmingham Transition Project</a:t>
            </a:r>
          </a:p>
          <a:p>
            <a:pPr>
              <a:defRPr sz="2000"/>
            </a:pPr>
            <a:r>
              <a:rPr lang="en-GB" sz="2400" dirty="0"/>
              <a:t>LMC Childminding Team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4ACFDB5-DFD6-FE4A-A0A1-D3EEC1E9A117}"/>
              </a:ext>
            </a:extLst>
          </p:cNvPr>
          <p:cNvSpPr txBox="1"/>
          <p:nvPr/>
        </p:nvSpPr>
        <p:spPr>
          <a:xfrm>
            <a:off x="2108200" y="-13716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D68DE9F5-D8FA-351E-40B3-540DD77A877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3CE43EB2-6F71-8CDE-D1E9-34A15B9D75C3}"/>
              </a:ext>
            </a:extLst>
          </p:cNvPr>
          <p:cNvSpPr/>
          <p:nvPr/>
        </p:nvSpPr>
        <p:spPr>
          <a:xfrm>
            <a:off x="-53588" y="819738"/>
            <a:ext cx="9276182" cy="5289192"/>
          </a:xfrm>
          <a:prstGeom prst="rect">
            <a:avLst/>
          </a:prstGeom>
          <a:solidFill>
            <a:schemeClr val="tx1">
              <a:lumMod val="95000"/>
            </a:schemeClr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35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120865E-7424-0198-0F8D-B5563073C001}"/>
              </a:ext>
            </a:extLst>
          </p:cNvPr>
          <p:cNvSpPr txBox="1"/>
          <p:nvPr/>
        </p:nvSpPr>
        <p:spPr>
          <a:xfrm>
            <a:off x="75186" y="919684"/>
            <a:ext cx="8883830" cy="300083"/>
          </a:xfrm>
          <a:prstGeom prst="rect">
            <a:avLst/>
          </a:prstGeom>
          <a:noFill/>
        </p:spPr>
        <p:txBody>
          <a:bodyPr rot="0" spcFirstLastPara="0" vertOverflow="overflow" horzOverflow="overflow" vert="horz" wrap="square" lIns="68580" tIns="34290" rIns="68580" bIns="3429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500" b="1">
                <a:solidFill>
                  <a:schemeClr val="bg1"/>
                </a:solidFill>
                <a:latin typeface="Avenir Next LT Pro"/>
              </a:rPr>
              <a:t>OAG Transition Action Research Project Story of Implementation – Weoley Castle DLP</a:t>
            </a:r>
            <a:endParaRPr lang="en-US" sz="1500">
              <a:solidFill>
                <a:schemeClr val="bg1"/>
              </a:solidFill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3D8CA37-D9C4-9D90-22DD-094CCF94B2DF}"/>
              </a:ext>
            </a:extLst>
          </p:cNvPr>
          <p:cNvSpPr txBox="1"/>
          <p:nvPr/>
        </p:nvSpPr>
        <p:spPr>
          <a:xfrm>
            <a:off x="117646" y="1289515"/>
            <a:ext cx="4903655" cy="611081"/>
          </a:xfrm>
          <a:custGeom>
            <a:avLst/>
            <a:gdLst>
              <a:gd name="csX0" fmla="*/ 0 w 4903655"/>
              <a:gd name="csY0" fmla="*/ 0 h 611081"/>
              <a:gd name="csX1" fmla="*/ 495814 w 4903655"/>
              <a:gd name="csY1" fmla="*/ 0 h 611081"/>
              <a:gd name="csX2" fmla="*/ 942591 w 4903655"/>
              <a:gd name="csY2" fmla="*/ 0 h 611081"/>
              <a:gd name="csX3" fmla="*/ 1389369 w 4903655"/>
              <a:gd name="csY3" fmla="*/ 0 h 611081"/>
              <a:gd name="csX4" fmla="*/ 1787110 w 4903655"/>
              <a:gd name="csY4" fmla="*/ 0 h 611081"/>
              <a:gd name="csX5" fmla="*/ 2184851 w 4903655"/>
              <a:gd name="csY5" fmla="*/ 0 h 611081"/>
              <a:gd name="csX6" fmla="*/ 2582592 w 4903655"/>
              <a:gd name="csY6" fmla="*/ 0 h 611081"/>
              <a:gd name="csX7" fmla="*/ 3176479 w 4903655"/>
              <a:gd name="csY7" fmla="*/ 0 h 611081"/>
              <a:gd name="csX8" fmla="*/ 3574220 w 4903655"/>
              <a:gd name="csY8" fmla="*/ 0 h 611081"/>
              <a:gd name="csX9" fmla="*/ 4020997 w 4903655"/>
              <a:gd name="csY9" fmla="*/ 0 h 611081"/>
              <a:gd name="csX10" fmla="*/ 4903655 w 4903655"/>
              <a:gd name="csY10" fmla="*/ 0 h 611081"/>
              <a:gd name="csX11" fmla="*/ 4903655 w 4903655"/>
              <a:gd name="csY11" fmla="*/ 317762 h 611081"/>
              <a:gd name="csX12" fmla="*/ 4903655 w 4903655"/>
              <a:gd name="csY12" fmla="*/ 611081 h 611081"/>
              <a:gd name="csX13" fmla="*/ 4358804 w 4903655"/>
              <a:gd name="csY13" fmla="*/ 611081 h 611081"/>
              <a:gd name="csX14" fmla="*/ 3764917 w 4903655"/>
              <a:gd name="csY14" fmla="*/ 611081 h 611081"/>
              <a:gd name="csX15" fmla="*/ 3171030 w 4903655"/>
              <a:gd name="csY15" fmla="*/ 611081 h 611081"/>
              <a:gd name="csX16" fmla="*/ 2675216 w 4903655"/>
              <a:gd name="csY16" fmla="*/ 611081 h 611081"/>
              <a:gd name="csX17" fmla="*/ 2032293 w 4903655"/>
              <a:gd name="csY17" fmla="*/ 611081 h 611081"/>
              <a:gd name="csX18" fmla="*/ 1585515 w 4903655"/>
              <a:gd name="csY18" fmla="*/ 611081 h 611081"/>
              <a:gd name="csX19" fmla="*/ 1089701 w 4903655"/>
              <a:gd name="csY19" fmla="*/ 611081 h 611081"/>
              <a:gd name="csX20" fmla="*/ 544851 w 4903655"/>
              <a:gd name="csY20" fmla="*/ 611081 h 611081"/>
              <a:gd name="csX21" fmla="*/ 0 w 4903655"/>
              <a:gd name="csY21" fmla="*/ 611081 h 611081"/>
              <a:gd name="csX22" fmla="*/ 0 w 4903655"/>
              <a:gd name="csY22" fmla="*/ 323873 h 611081"/>
              <a:gd name="csX23" fmla="*/ 0 w 4903655"/>
              <a:gd name="csY23" fmla="*/ 0 h 61108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</a:cxnLst>
            <a:rect l="l" t="t" r="r" b="b"/>
            <a:pathLst>
              <a:path w="4903655" h="611081" extrusionOk="0">
                <a:moveTo>
                  <a:pt x="0" y="0"/>
                </a:moveTo>
                <a:cubicBezTo>
                  <a:pt x="129065" y="-26562"/>
                  <a:pt x="264872" y="15318"/>
                  <a:pt x="495814" y="0"/>
                </a:cubicBezTo>
                <a:cubicBezTo>
                  <a:pt x="726756" y="-15318"/>
                  <a:pt x="728224" y="24213"/>
                  <a:pt x="942591" y="0"/>
                </a:cubicBezTo>
                <a:cubicBezTo>
                  <a:pt x="1156958" y="-24213"/>
                  <a:pt x="1227273" y="38298"/>
                  <a:pt x="1389369" y="0"/>
                </a:cubicBezTo>
                <a:cubicBezTo>
                  <a:pt x="1551465" y="-38298"/>
                  <a:pt x="1641270" y="32617"/>
                  <a:pt x="1787110" y="0"/>
                </a:cubicBezTo>
                <a:cubicBezTo>
                  <a:pt x="1932950" y="-32617"/>
                  <a:pt x="2023144" y="40604"/>
                  <a:pt x="2184851" y="0"/>
                </a:cubicBezTo>
                <a:cubicBezTo>
                  <a:pt x="2346558" y="-40604"/>
                  <a:pt x="2433561" y="5395"/>
                  <a:pt x="2582592" y="0"/>
                </a:cubicBezTo>
                <a:cubicBezTo>
                  <a:pt x="2731623" y="-5395"/>
                  <a:pt x="3050860" y="38117"/>
                  <a:pt x="3176479" y="0"/>
                </a:cubicBezTo>
                <a:cubicBezTo>
                  <a:pt x="3302098" y="-38117"/>
                  <a:pt x="3387322" y="2340"/>
                  <a:pt x="3574220" y="0"/>
                </a:cubicBezTo>
                <a:cubicBezTo>
                  <a:pt x="3761118" y="-2340"/>
                  <a:pt x="3924114" y="3663"/>
                  <a:pt x="4020997" y="0"/>
                </a:cubicBezTo>
                <a:cubicBezTo>
                  <a:pt x="4117880" y="-3663"/>
                  <a:pt x="4608855" y="50016"/>
                  <a:pt x="4903655" y="0"/>
                </a:cubicBezTo>
                <a:cubicBezTo>
                  <a:pt x="4918482" y="74982"/>
                  <a:pt x="4868041" y="180225"/>
                  <a:pt x="4903655" y="317762"/>
                </a:cubicBezTo>
                <a:cubicBezTo>
                  <a:pt x="4939269" y="455299"/>
                  <a:pt x="4869197" y="536620"/>
                  <a:pt x="4903655" y="611081"/>
                </a:cubicBezTo>
                <a:cubicBezTo>
                  <a:pt x="4657256" y="635411"/>
                  <a:pt x="4518155" y="597917"/>
                  <a:pt x="4358804" y="611081"/>
                </a:cubicBezTo>
                <a:cubicBezTo>
                  <a:pt x="4199453" y="624245"/>
                  <a:pt x="4019322" y="591023"/>
                  <a:pt x="3764917" y="611081"/>
                </a:cubicBezTo>
                <a:cubicBezTo>
                  <a:pt x="3510512" y="631139"/>
                  <a:pt x="3406333" y="545505"/>
                  <a:pt x="3171030" y="611081"/>
                </a:cubicBezTo>
                <a:cubicBezTo>
                  <a:pt x="2935727" y="676657"/>
                  <a:pt x="2894084" y="560260"/>
                  <a:pt x="2675216" y="611081"/>
                </a:cubicBezTo>
                <a:cubicBezTo>
                  <a:pt x="2456348" y="661902"/>
                  <a:pt x="2351082" y="536799"/>
                  <a:pt x="2032293" y="611081"/>
                </a:cubicBezTo>
                <a:cubicBezTo>
                  <a:pt x="1713504" y="685363"/>
                  <a:pt x="1761595" y="560672"/>
                  <a:pt x="1585515" y="611081"/>
                </a:cubicBezTo>
                <a:cubicBezTo>
                  <a:pt x="1409435" y="661490"/>
                  <a:pt x="1305135" y="551774"/>
                  <a:pt x="1089701" y="611081"/>
                </a:cubicBezTo>
                <a:cubicBezTo>
                  <a:pt x="874267" y="670388"/>
                  <a:pt x="699191" y="606503"/>
                  <a:pt x="544851" y="611081"/>
                </a:cubicBezTo>
                <a:cubicBezTo>
                  <a:pt x="390511" y="615659"/>
                  <a:pt x="198595" y="570436"/>
                  <a:pt x="0" y="611081"/>
                </a:cubicBezTo>
                <a:cubicBezTo>
                  <a:pt x="-6730" y="531302"/>
                  <a:pt x="16084" y="446659"/>
                  <a:pt x="0" y="323873"/>
                </a:cubicBezTo>
                <a:cubicBezTo>
                  <a:pt x="-16084" y="201087"/>
                  <a:pt x="17488" y="122986"/>
                  <a:pt x="0" y="0"/>
                </a:cubicBezTo>
                <a:close/>
              </a:path>
            </a:pathLst>
          </a:custGeom>
          <a:noFill/>
          <a:ln>
            <a:solidFill>
              <a:srgbClr val="002060"/>
            </a:solidFill>
            <a:extLst>
              <a:ext uri="{C807C97D-BFC1-408E-A445-0C87EB9F89A2}">
                <ask:lineSketchStyleProps xmlns:ask="http://schemas.microsoft.com/office/drawing/2018/sketchyshapes" sd="3499211612">
                  <a:prstGeom prst="rect">
                    <a:avLst/>
                  </a:prstGeom>
                  <ask:type>
                    <ask:lineSketchScribble/>
                  </ask:type>
                </ask:lineSketchStyleProps>
              </a:ext>
            </a:extLst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34290" tIns="34290" rIns="34290" bIns="3429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b="1">
                <a:latin typeface="Avenir Next LT Pro"/>
                <a:ea typeface="+mn-lt"/>
                <a:cs typeface="+mn-lt"/>
              </a:rPr>
              <a:t>1. Context </a:t>
            </a:r>
            <a:endParaRPr lang="en-GB" sz="975">
              <a:latin typeface="Avenir Next LT Pro"/>
              <a:ea typeface="+mn-lt"/>
              <a:cs typeface="+mn-lt"/>
            </a:endParaRPr>
          </a:p>
          <a:p>
            <a:pPr>
              <a:lnSpc>
                <a:spcPct val="120000"/>
              </a:lnSpc>
            </a:pPr>
            <a:r>
              <a:rPr lang="en-US" sz="900">
                <a:latin typeface="Avenir Next LT Pro"/>
                <a:ea typeface="+mn-lt"/>
                <a:cs typeface="+mn-lt"/>
              </a:rPr>
              <a:t>The Weoley Castle DLP project group worked within local Northfield and Edgbaston districts. Part of the DLP's work has been to improve early years to school transition.</a:t>
            </a:r>
            <a:endParaRPr lang="en-US" sz="9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868A4385-50F6-F44C-5D7E-E6D7F01E0348}"/>
              </a:ext>
            </a:extLst>
          </p:cNvPr>
          <p:cNvSpPr txBox="1"/>
          <p:nvPr/>
        </p:nvSpPr>
        <p:spPr>
          <a:xfrm>
            <a:off x="5090005" y="1290981"/>
            <a:ext cx="3965729" cy="1737543"/>
          </a:xfrm>
          <a:custGeom>
            <a:avLst/>
            <a:gdLst>
              <a:gd name="csX0" fmla="*/ 0 w 3965729"/>
              <a:gd name="csY0" fmla="*/ 0 h 1737543"/>
              <a:gd name="csX1" fmla="*/ 526875 w 3965729"/>
              <a:gd name="csY1" fmla="*/ 0 h 1737543"/>
              <a:gd name="csX2" fmla="*/ 1014094 w 3965729"/>
              <a:gd name="csY2" fmla="*/ 0 h 1737543"/>
              <a:gd name="csX3" fmla="*/ 1501312 w 3965729"/>
              <a:gd name="csY3" fmla="*/ 0 h 1737543"/>
              <a:gd name="csX4" fmla="*/ 1948873 w 3965729"/>
              <a:gd name="csY4" fmla="*/ 0 h 1737543"/>
              <a:gd name="csX5" fmla="*/ 2396433 w 3965729"/>
              <a:gd name="csY5" fmla="*/ 0 h 1737543"/>
              <a:gd name="csX6" fmla="*/ 2843994 w 3965729"/>
              <a:gd name="csY6" fmla="*/ 0 h 1737543"/>
              <a:gd name="csX7" fmla="*/ 3450184 w 3965729"/>
              <a:gd name="csY7" fmla="*/ 0 h 1737543"/>
              <a:gd name="csX8" fmla="*/ 3965729 w 3965729"/>
              <a:gd name="csY8" fmla="*/ 0 h 1737543"/>
              <a:gd name="csX9" fmla="*/ 3965729 w 3965729"/>
              <a:gd name="csY9" fmla="*/ 544430 h 1737543"/>
              <a:gd name="csX10" fmla="*/ 3965729 w 3965729"/>
              <a:gd name="csY10" fmla="*/ 1088860 h 1737543"/>
              <a:gd name="csX11" fmla="*/ 3965729 w 3965729"/>
              <a:gd name="csY11" fmla="*/ 1737543 h 1737543"/>
              <a:gd name="csX12" fmla="*/ 3478511 w 3965729"/>
              <a:gd name="csY12" fmla="*/ 1737543 h 1737543"/>
              <a:gd name="csX13" fmla="*/ 2991293 w 3965729"/>
              <a:gd name="csY13" fmla="*/ 1737543 h 1737543"/>
              <a:gd name="csX14" fmla="*/ 2385103 w 3965729"/>
              <a:gd name="csY14" fmla="*/ 1737543 h 1737543"/>
              <a:gd name="csX15" fmla="*/ 1778913 w 3965729"/>
              <a:gd name="csY15" fmla="*/ 1737543 h 1737543"/>
              <a:gd name="csX16" fmla="*/ 1252037 w 3965729"/>
              <a:gd name="csY16" fmla="*/ 1737543 h 1737543"/>
              <a:gd name="csX17" fmla="*/ 606190 w 3965729"/>
              <a:gd name="csY17" fmla="*/ 1737543 h 1737543"/>
              <a:gd name="csX18" fmla="*/ 0 w 3965729"/>
              <a:gd name="csY18" fmla="*/ 1737543 h 1737543"/>
              <a:gd name="csX19" fmla="*/ 0 w 3965729"/>
              <a:gd name="csY19" fmla="*/ 1175737 h 1737543"/>
              <a:gd name="csX20" fmla="*/ 0 w 3965729"/>
              <a:gd name="csY20" fmla="*/ 648683 h 1737543"/>
              <a:gd name="csX21" fmla="*/ 0 w 3965729"/>
              <a:gd name="csY21" fmla="*/ 0 h 1737543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</a:cxnLst>
            <a:rect l="l" t="t" r="r" b="b"/>
            <a:pathLst>
              <a:path w="3965729" h="1737543" extrusionOk="0">
                <a:moveTo>
                  <a:pt x="0" y="0"/>
                </a:moveTo>
                <a:cubicBezTo>
                  <a:pt x="255076" y="-43119"/>
                  <a:pt x="418730" y="11693"/>
                  <a:pt x="526875" y="0"/>
                </a:cubicBezTo>
                <a:cubicBezTo>
                  <a:pt x="635020" y="-11693"/>
                  <a:pt x="852876" y="30398"/>
                  <a:pt x="1014094" y="0"/>
                </a:cubicBezTo>
                <a:cubicBezTo>
                  <a:pt x="1175312" y="-30398"/>
                  <a:pt x="1386034" y="9225"/>
                  <a:pt x="1501312" y="0"/>
                </a:cubicBezTo>
                <a:cubicBezTo>
                  <a:pt x="1616590" y="-9225"/>
                  <a:pt x="1811112" y="14410"/>
                  <a:pt x="1948873" y="0"/>
                </a:cubicBezTo>
                <a:cubicBezTo>
                  <a:pt x="2086634" y="-14410"/>
                  <a:pt x="2191676" y="30888"/>
                  <a:pt x="2396433" y="0"/>
                </a:cubicBezTo>
                <a:cubicBezTo>
                  <a:pt x="2601190" y="-30888"/>
                  <a:pt x="2749432" y="3511"/>
                  <a:pt x="2843994" y="0"/>
                </a:cubicBezTo>
                <a:cubicBezTo>
                  <a:pt x="2938556" y="-3511"/>
                  <a:pt x="3213290" y="10171"/>
                  <a:pt x="3450184" y="0"/>
                </a:cubicBezTo>
                <a:cubicBezTo>
                  <a:pt x="3687078" y="-10171"/>
                  <a:pt x="3772828" y="1882"/>
                  <a:pt x="3965729" y="0"/>
                </a:cubicBezTo>
                <a:cubicBezTo>
                  <a:pt x="3999600" y="176673"/>
                  <a:pt x="3961954" y="364252"/>
                  <a:pt x="3965729" y="544430"/>
                </a:cubicBezTo>
                <a:cubicBezTo>
                  <a:pt x="3969504" y="724608"/>
                  <a:pt x="3964881" y="853502"/>
                  <a:pt x="3965729" y="1088860"/>
                </a:cubicBezTo>
                <a:cubicBezTo>
                  <a:pt x="3966577" y="1324218"/>
                  <a:pt x="3921620" y="1432425"/>
                  <a:pt x="3965729" y="1737543"/>
                </a:cubicBezTo>
                <a:cubicBezTo>
                  <a:pt x="3818937" y="1782966"/>
                  <a:pt x="3667563" y="1684303"/>
                  <a:pt x="3478511" y="1737543"/>
                </a:cubicBezTo>
                <a:cubicBezTo>
                  <a:pt x="3289459" y="1790783"/>
                  <a:pt x="3231558" y="1730300"/>
                  <a:pt x="2991293" y="1737543"/>
                </a:cubicBezTo>
                <a:cubicBezTo>
                  <a:pt x="2751028" y="1744786"/>
                  <a:pt x="2674016" y="1670761"/>
                  <a:pt x="2385103" y="1737543"/>
                </a:cubicBezTo>
                <a:cubicBezTo>
                  <a:pt x="2096190" y="1804325"/>
                  <a:pt x="1955534" y="1717806"/>
                  <a:pt x="1778913" y="1737543"/>
                </a:cubicBezTo>
                <a:cubicBezTo>
                  <a:pt x="1602292" y="1757280"/>
                  <a:pt x="1512013" y="1687109"/>
                  <a:pt x="1252037" y="1737543"/>
                </a:cubicBezTo>
                <a:cubicBezTo>
                  <a:pt x="992061" y="1787977"/>
                  <a:pt x="910339" y="1701384"/>
                  <a:pt x="606190" y="1737543"/>
                </a:cubicBezTo>
                <a:cubicBezTo>
                  <a:pt x="302041" y="1773702"/>
                  <a:pt x="125309" y="1724253"/>
                  <a:pt x="0" y="1737543"/>
                </a:cubicBezTo>
                <a:cubicBezTo>
                  <a:pt x="-40305" y="1559666"/>
                  <a:pt x="30661" y="1293114"/>
                  <a:pt x="0" y="1175737"/>
                </a:cubicBezTo>
                <a:cubicBezTo>
                  <a:pt x="-30661" y="1058360"/>
                  <a:pt x="32244" y="825046"/>
                  <a:pt x="0" y="648683"/>
                </a:cubicBezTo>
                <a:cubicBezTo>
                  <a:pt x="-32244" y="472320"/>
                  <a:pt x="37029" y="294762"/>
                  <a:pt x="0" y="0"/>
                </a:cubicBezTo>
                <a:close/>
              </a:path>
            </a:pathLst>
          </a:custGeom>
          <a:noFill/>
          <a:ln>
            <a:solidFill>
              <a:srgbClr val="002060"/>
            </a:solidFill>
            <a:extLst>
              <a:ext uri="{C807C97D-BFC1-408E-A445-0C87EB9F89A2}">
                <ask:lineSketchStyleProps xmlns:ask="http://schemas.microsoft.com/office/drawing/2018/sketchyshapes" sd="3499211612">
                  <a:prstGeom prst="rect">
                    <a:avLst/>
                  </a:prstGeom>
                  <ask:type>
                    <ask:lineSketchScribble/>
                  </ask:type>
                </ask:lineSketchStyleProps>
              </a:ext>
            </a:extLst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171450" tIns="34290" rIns="34290" bIns="3429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n-US" sz="1200" b="1">
                <a:latin typeface="Avenir Next LT Pro"/>
                <a:ea typeface="+mn-lt"/>
                <a:cs typeface="+mn-lt"/>
              </a:rPr>
              <a:t> 2. Identified Priority</a:t>
            </a:r>
            <a:endParaRPr lang="en-US" sz="1350"/>
          </a:p>
          <a:p>
            <a:pPr>
              <a:lnSpc>
                <a:spcPct val="120000"/>
              </a:lnSpc>
            </a:pPr>
            <a:r>
              <a:rPr lang="en-US" sz="900">
                <a:latin typeface="Avenir Next LT Pro"/>
                <a:ea typeface="+mn-lt"/>
                <a:cs typeface="+mn-lt"/>
              </a:rPr>
              <a:t>Our aim for this project was to enable successful transition for our children with lower self-esteem and confidence, speech and language needs and who may struggle to settle into a new setting (school). </a:t>
            </a:r>
          </a:p>
          <a:p>
            <a:pPr>
              <a:lnSpc>
                <a:spcPct val="120000"/>
              </a:lnSpc>
            </a:pPr>
            <a:endParaRPr lang="en-US" sz="900">
              <a:latin typeface="Avenir Next LT Pro"/>
              <a:ea typeface="+mn-lt"/>
              <a:cs typeface="+mn-lt"/>
            </a:endParaRPr>
          </a:p>
          <a:p>
            <a:pPr>
              <a:lnSpc>
                <a:spcPct val="120000"/>
              </a:lnSpc>
            </a:pPr>
            <a:r>
              <a:rPr lang="en-US" sz="900">
                <a:latin typeface="Avenir Next LT Pro"/>
                <a:ea typeface="+mn-lt"/>
                <a:cs typeface="+mn-lt"/>
              </a:rPr>
              <a:t>We wanted to ensure parent/ carers were well prepared and knew how to ensure their child was getting ready for school.</a:t>
            </a:r>
          </a:p>
          <a:p>
            <a:pPr>
              <a:lnSpc>
                <a:spcPct val="120000"/>
              </a:lnSpc>
            </a:pPr>
            <a:endParaRPr lang="en-US" sz="900">
              <a:latin typeface="Avenir Next LT Pro"/>
              <a:ea typeface="+mn-lt"/>
              <a:cs typeface="+mn-lt"/>
            </a:endParaRPr>
          </a:p>
          <a:p>
            <a:pPr>
              <a:lnSpc>
                <a:spcPct val="120000"/>
              </a:lnSpc>
            </a:pPr>
            <a:r>
              <a:rPr lang="en-US" sz="900">
                <a:latin typeface="Avenir Next LT Pro"/>
                <a:ea typeface="+mn-lt"/>
                <a:cs typeface="+mn-lt"/>
              </a:rPr>
              <a:t>We also wanted to develop our links further with the receiving schools to support the transition of these children.</a:t>
            </a:r>
            <a:endParaRPr lang="en-US" sz="135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893AE99B-120F-0F24-38DE-F109AE005E9B}"/>
              </a:ext>
            </a:extLst>
          </p:cNvPr>
          <p:cNvSpPr txBox="1"/>
          <p:nvPr/>
        </p:nvSpPr>
        <p:spPr>
          <a:xfrm>
            <a:off x="5090004" y="3093001"/>
            <a:ext cx="3944074" cy="2953212"/>
          </a:xfrm>
          <a:custGeom>
            <a:avLst/>
            <a:gdLst>
              <a:gd name="csX0" fmla="*/ 0 w 3944074"/>
              <a:gd name="csY0" fmla="*/ 0 h 2953212"/>
              <a:gd name="csX1" fmla="*/ 523998 w 3944074"/>
              <a:gd name="csY1" fmla="*/ 0 h 2953212"/>
              <a:gd name="csX2" fmla="*/ 1008556 w 3944074"/>
              <a:gd name="csY2" fmla="*/ 0 h 2953212"/>
              <a:gd name="csX3" fmla="*/ 1493114 w 3944074"/>
              <a:gd name="csY3" fmla="*/ 0 h 2953212"/>
              <a:gd name="csX4" fmla="*/ 1938231 w 3944074"/>
              <a:gd name="csY4" fmla="*/ 0 h 2953212"/>
              <a:gd name="csX5" fmla="*/ 2383348 w 3944074"/>
              <a:gd name="csY5" fmla="*/ 0 h 2953212"/>
              <a:gd name="csX6" fmla="*/ 2828464 w 3944074"/>
              <a:gd name="csY6" fmla="*/ 0 h 2953212"/>
              <a:gd name="csX7" fmla="*/ 3431344 w 3944074"/>
              <a:gd name="csY7" fmla="*/ 0 h 2953212"/>
              <a:gd name="csX8" fmla="*/ 3944074 w 3944074"/>
              <a:gd name="csY8" fmla="*/ 0 h 2953212"/>
              <a:gd name="csX9" fmla="*/ 3944074 w 3944074"/>
              <a:gd name="csY9" fmla="*/ 531578 h 2953212"/>
              <a:gd name="csX10" fmla="*/ 3944074 w 3944074"/>
              <a:gd name="csY10" fmla="*/ 1063156 h 2953212"/>
              <a:gd name="csX11" fmla="*/ 3944074 w 3944074"/>
              <a:gd name="csY11" fmla="*/ 1594734 h 2953212"/>
              <a:gd name="csX12" fmla="*/ 3944074 w 3944074"/>
              <a:gd name="csY12" fmla="*/ 2126313 h 2953212"/>
              <a:gd name="csX13" fmla="*/ 3944074 w 3944074"/>
              <a:gd name="csY13" fmla="*/ 2953212 h 2953212"/>
              <a:gd name="csX14" fmla="*/ 3341194 w 3944074"/>
              <a:gd name="csY14" fmla="*/ 2953212 h 2953212"/>
              <a:gd name="csX15" fmla="*/ 2738314 w 3944074"/>
              <a:gd name="csY15" fmla="*/ 2953212 h 2953212"/>
              <a:gd name="csX16" fmla="*/ 2214316 w 3944074"/>
              <a:gd name="csY16" fmla="*/ 2953212 h 2953212"/>
              <a:gd name="csX17" fmla="*/ 1571995 w 3944074"/>
              <a:gd name="csY17" fmla="*/ 2953212 h 2953212"/>
              <a:gd name="csX18" fmla="*/ 1087438 w 3944074"/>
              <a:gd name="csY18" fmla="*/ 2953212 h 2953212"/>
              <a:gd name="csX19" fmla="*/ 563439 w 3944074"/>
              <a:gd name="csY19" fmla="*/ 2953212 h 2953212"/>
              <a:gd name="csX20" fmla="*/ 0 w 3944074"/>
              <a:gd name="csY20" fmla="*/ 2953212 h 2953212"/>
              <a:gd name="csX21" fmla="*/ 0 w 3944074"/>
              <a:gd name="csY21" fmla="*/ 2392102 h 2953212"/>
              <a:gd name="csX22" fmla="*/ 0 w 3944074"/>
              <a:gd name="csY22" fmla="*/ 1860524 h 2953212"/>
              <a:gd name="csX23" fmla="*/ 0 w 3944074"/>
              <a:gd name="csY23" fmla="*/ 1210817 h 2953212"/>
              <a:gd name="csX24" fmla="*/ 0 w 3944074"/>
              <a:gd name="csY24" fmla="*/ 679239 h 2953212"/>
              <a:gd name="csX25" fmla="*/ 0 w 3944074"/>
              <a:gd name="csY25" fmla="*/ 0 h 2953212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</a:cxnLst>
            <a:rect l="l" t="t" r="r" b="b"/>
            <a:pathLst>
              <a:path w="3944074" h="2953212" extrusionOk="0">
                <a:moveTo>
                  <a:pt x="0" y="0"/>
                </a:moveTo>
                <a:cubicBezTo>
                  <a:pt x="151209" y="-48764"/>
                  <a:pt x="346997" y="29553"/>
                  <a:pt x="523998" y="0"/>
                </a:cubicBezTo>
                <a:cubicBezTo>
                  <a:pt x="700999" y="-29553"/>
                  <a:pt x="807363" y="24647"/>
                  <a:pt x="1008556" y="0"/>
                </a:cubicBezTo>
                <a:cubicBezTo>
                  <a:pt x="1209749" y="-24647"/>
                  <a:pt x="1276053" y="31506"/>
                  <a:pt x="1493114" y="0"/>
                </a:cubicBezTo>
                <a:cubicBezTo>
                  <a:pt x="1710175" y="-31506"/>
                  <a:pt x="1756119" y="21058"/>
                  <a:pt x="1938231" y="0"/>
                </a:cubicBezTo>
                <a:cubicBezTo>
                  <a:pt x="2120343" y="-21058"/>
                  <a:pt x="2237035" y="33670"/>
                  <a:pt x="2383348" y="0"/>
                </a:cubicBezTo>
                <a:cubicBezTo>
                  <a:pt x="2529661" y="-33670"/>
                  <a:pt x="2724604" y="51212"/>
                  <a:pt x="2828464" y="0"/>
                </a:cubicBezTo>
                <a:cubicBezTo>
                  <a:pt x="2932324" y="-51212"/>
                  <a:pt x="3139863" y="26575"/>
                  <a:pt x="3431344" y="0"/>
                </a:cubicBezTo>
                <a:cubicBezTo>
                  <a:pt x="3722825" y="-26575"/>
                  <a:pt x="3786592" y="59592"/>
                  <a:pt x="3944074" y="0"/>
                </a:cubicBezTo>
                <a:cubicBezTo>
                  <a:pt x="3980410" y="261466"/>
                  <a:pt x="3914665" y="275190"/>
                  <a:pt x="3944074" y="531578"/>
                </a:cubicBezTo>
                <a:cubicBezTo>
                  <a:pt x="3973483" y="787966"/>
                  <a:pt x="3916477" y="833476"/>
                  <a:pt x="3944074" y="1063156"/>
                </a:cubicBezTo>
                <a:cubicBezTo>
                  <a:pt x="3971671" y="1292836"/>
                  <a:pt x="3925058" y="1476661"/>
                  <a:pt x="3944074" y="1594734"/>
                </a:cubicBezTo>
                <a:cubicBezTo>
                  <a:pt x="3963090" y="1712807"/>
                  <a:pt x="3919297" y="1953416"/>
                  <a:pt x="3944074" y="2126313"/>
                </a:cubicBezTo>
                <a:cubicBezTo>
                  <a:pt x="3968851" y="2299210"/>
                  <a:pt x="3856754" y="2687052"/>
                  <a:pt x="3944074" y="2953212"/>
                </a:cubicBezTo>
                <a:cubicBezTo>
                  <a:pt x="3699468" y="2981298"/>
                  <a:pt x="3568969" y="2922947"/>
                  <a:pt x="3341194" y="2953212"/>
                </a:cubicBezTo>
                <a:cubicBezTo>
                  <a:pt x="3113419" y="2983477"/>
                  <a:pt x="2900111" y="2934990"/>
                  <a:pt x="2738314" y="2953212"/>
                </a:cubicBezTo>
                <a:cubicBezTo>
                  <a:pt x="2576517" y="2971434"/>
                  <a:pt x="2405997" y="2936587"/>
                  <a:pt x="2214316" y="2953212"/>
                </a:cubicBezTo>
                <a:cubicBezTo>
                  <a:pt x="2022635" y="2969837"/>
                  <a:pt x="1851963" y="2883297"/>
                  <a:pt x="1571995" y="2953212"/>
                </a:cubicBezTo>
                <a:cubicBezTo>
                  <a:pt x="1292027" y="3023127"/>
                  <a:pt x="1259568" y="2924115"/>
                  <a:pt x="1087438" y="2953212"/>
                </a:cubicBezTo>
                <a:cubicBezTo>
                  <a:pt x="915308" y="2982309"/>
                  <a:pt x="696816" y="2917687"/>
                  <a:pt x="563439" y="2953212"/>
                </a:cubicBezTo>
                <a:cubicBezTo>
                  <a:pt x="430062" y="2988737"/>
                  <a:pt x="276755" y="2902944"/>
                  <a:pt x="0" y="2953212"/>
                </a:cubicBezTo>
                <a:cubicBezTo>
                  <a:pt x="-42859" y="2722978"/>
                  <a:pt x="51583" y="2614777"/>
                  <a:pt x="0" y="2392102"/>
                </a:cubicBezTo>
                <a:cubicBezTo>
                  <a:pt x="-51583" y="2169427"/>
                  <a:pt x="5449" y="1992628"/>
                  <a:pt x="0" y="1860524"/>
                </a:cubicBezTo>
                <a:cubicBezTo>
                  <a:pt x="-5449" y="1728420"/>
                  <a:pt x="13492" y="1430097"/>
                  <a:pt x="0" y="1210817"/>
                </a:cubicBezTo>
                <a:cubicBezTo>
                  <a:pt x="-13492" y="991537"/>
                  <a:pt x="27493" y="868922"/>
                  <a:pt x="0" y="679239"/>
                </a:cubicBezTo>
                <a:cubicBezTo>
                  <a:pt x="-27493" y="489556"/>
                  <a:pt x="3432" y="145841"/>
                  <a:pt x="0" y="0"/>
                </a:cubicBezTo>
                <a:close/>
              </a:path>
            </a:pathLst>
          </a:custGeom>
          <a:noFill/>
          <a:ln>
            <a:solidFill>
              <a:srgbClr val="002060"/>
            </a:solidFill>
            <a:extLst>
              <a:ext uri="{C807C97D-BFC1-408E-A445-0C87EB9F89A2}">
                <ask:lineSketchStyleProps xmlns:ask="http://schemas.microsoft.com/office/drawing/2018/sketchyshapes" sd="3499211612">
                  <a:prstGeom prst="rect">
                    <a:avLst/>
                  </a:prstGeom>
                  <ask:type>
                    <ask:lineSketchScribble/>
                  </ask:type>
                </ask:lineSketchStyleProps>
              </a:ext>
            </a:extLst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34290" tIns="34290" rIns="34290" bIns="3429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n-US" sz="1200" b="1">
                <a:latin typeface="Avenir Next LT Pro"/>
                <a:ea typeface="+mn-lt"/>
                <a:cs typeface="+mn-lt"/>
              </a:rPr>
              <a:t>3. Actions Taken</a:t>
            </a:r>
            <a:endParaRPr lang="en-US" sz="1050"/>
          </a:p>
          <a:p>
            <a:pPr>
              <a:lnSpc>
                <a:spcPct val="130000"/>
              </a:lnSpc>
            </a:pPr>
            <a:r>
              <a:rPr lang="en-US" sz="975" b="1">
                <a:latin typeface="Avenir Next LT Pro"/>
                <a:ea typeface="+mn-lt"/>
                <a:cs typeface="+mn-lt"/>
              </a:rPr>
              <a:t>Parents</a:t>
            </a:r>
            <a:endParaRPr lang="en-GB" sz="1350" b="1"/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r>
              <a:rPr lang="en-US" sz="900">
                <a:latin typeface="Avenir Next LT Pro"/>
                <a:ea typeface="+mn-lt"/>
                <a:cs typeface="+mn-lt"/>
              </a:rPr>
              <a:t>Held well-attended parent workshops focused on starting school</a:t>
            </a:r>
            <a:endParaRPr lang="en-GB" sz="900"/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r>
              <a:rPr lang="en-US" sz="900">
                <a:latin typeface="Avenir Next LT Pro"/>
                <a:ea typeface="+mn-lt"/>
                <a:cs typeface="+mn-lt"/>
              </a:rPr>
              <a:t>Offered additional 1-to-1 meetings for families who needed extra support</a:t>
            </a:r>
            <a:endParaRPr lang="en-GB" sz="900"/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r>
              <a:rPr lang="en-US" sz="900">
                <a:latin typeface="Avenir Next LT Pro"/>
                <a:ea typeface="+mn-lt"/>
                <a:cs typeface="+mn-lt"/>
              </a:rPr>
              <a:t>Used Ready, Steady Reception to explain skills, routines, and expectations</a:t>
            </a:r>
            <a:endParaRPr lang="en-GB" sz="900"/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r>
              <a:rPr lang="en-US" sz="900">
                <a:latin typeface="Avenir Next LT Pro"/>
                <a:ea typeface="+mn-lt"/>
                <a:cs typeface="+mn-lt"/>
              </a:rPr>
              <a:t>Shared practical information about school life to build confidence</a:t>
            </a:r>
            <a:endParaRPr lang="en-GB" sz="900"/>
          </a:p>
          <a:p>
            <a:pPr>
              <a:lnSpc>
                <a:spcPct val="130000"/>
              </a:lnSpc>
            </a:pPr>
            <a:r>
              <a:rPr lang="en-US" sz="900" b="1">
                <a:latin typeface="Avenir Next LT Pro"/>
                <a:ea typeface="+mn-lt"/>
                <a:cs typeface="+mn-lt"/>
              </a:rPr>
              <a:t>Schools</a:t>
            </a:r>
            <a:endParaRPr lang="en-US" sz="900" b="1"/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r>
              <a:rPr lang="en-US" sz="900">
                <a:latin typeface="Avenir Next LT Pro"/>
                <a:ea typeface="+mn-lt"/>
                <a:cs typeface="+mn-lt"/>
              </a:rPr>
              <a:t>Used the Transition OAG to plan transition support collaboratively</a:t>
            </a:r>
            <a:endParaRPr lang="en-US" sz="900"/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r>
              <a:rPr lang="en-US" sz="900">
                <a:latin typeface="Avenir Next LT Pro"/>
                <a:ea typeface="+mn-lt"/>
                <a:cs typeface="+mn-lt"/>
              </a:rPr>
              <a:t>Held additional SENCO meetings and shared key transition paperwork</a:t>
            </a:r>
            <a:endParaRPr lang="en-US" sz="900"/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r>
              <a:rPr lang="en-US" sz="900">
                <a:latin typeface="Avenir Next LT Pro"/>
                <a:ea typeface="+mn-lt"/>
                <a:cs typeface="+mn-lt"/>
              </a:rPr>
              <a:t>Arranged staff observations in nursery settings and extra school visits</a:t>
            </a:r>
            <a:endParaRPr lang="en-US" sz="900">
              <a:latin typeface="Avenir Next LT Pro"/>
            </a:endParaRPr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r>
              <a:rPr lang="en-US" sz="900">
                <a:latin typeface="Avenir Next LT Pro"/>
                <a:ea typeface="+mn-lt"/>
                <a:cs typeface="+mn-lt"/>
              </a:rPr>
              <a:t>Created early communication channels with families (e.g. Class Dojo)</a:t>
            </a:r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endParaRPr lang="en-US" sz="900">
              <a:latin typeface="Avenir Next LT Pro"/>
            </a:endParaRPr>
          </a:p>
          <a:p>
            <a:pPr marL="214313" indent="-214313">
              <a:lnSpc>
                <a:spcPct val="130000"/>
              </a:lnSpc>
              <a:buFont typeface="Arial"/>
              <a:buChar char="•"/>
            </a:pPr>
            <a:endParaRPr lang="en-US" sz="900">
              <a:latin typeface="Avenir Next LT Pro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BF3E957C-9556-D54B-776A-04941F8D2889}"/>
              </a:ext>
            </a:extLst>
          </p:cNvPr>
          <p:cNvSpPr txBox="1"/>
          <p:nvPr/>
        </p:nvSpPr>
        <p:spPr>
          <a:xfrm>
            <a:off x="109390" y="3317861"/>
            <a:ext cx="4891732" cy="2758159"/>
          </a:xfrm>
          <a:custGeom>
            <a:avLst/>
            <a:gdLst>
              <a:gd name="csX0" fmla="*/ 0 w 4891732"/>
              <a:gd name="csY0" fmla="*/ 0 h 2758159"/>
              <a:gd name="csX1" fmla="*/ 494608 w 4891732"/>
              <a:gd name="csY1" fmla="*/ 0 h 2758159"/>
              <a:gd name="csX2" fmla="*/ 940300 w 4891732"/>
              <a:gd name="csY2" fmla="*/ 0 h 2758159"/>
              <a:gd name="csX3" fmla="*/ 1385991 w 4891732"/>
              <a:gd name="csY3" fmla="*/ 0 h 2758159"/>
              <a:gd name="csX4" fmla="*/ 1782765 w 4891732"/>
              <a:gd name="csY4" fmla="*/ 0 h 2758159"/>
              <a:gd name="csX5" fmla="*/ 2179538 w 4891732"/>
              <a:gd name="csY5" fmla="*/ 0 h 2758159"/>
              <a:gd name="csX6" fmla="*/ 2576312 w 4891732"/>
              <a:gd name="csY6" fmla="*/ 0 h 2758159"/>
              <a:gd name="csX7" fmla="*/ 3168755 w 4891732"/>
              <a:gd name="csY7" fmla="*/ 0 h 2758159"/>
              <a:gd name="csX8" fmla="*/ 3565529 w 4891732"/>
              <a:gd name="csY8" fmla="*/ 0 h 2758159"/>
              <a:gd name="csX9" fmla="*/ 4011220 w 4891732"/>
              <a:gd name="csY9" fmla="*/ 0 h 2758159"/>
              <a:gd name="csX10" fmla="*/ 4891732 w 4891732"/>
              <a:gd name="csY10" fmla="*/ 0 h 2758159"/>
              <a:gd name="csX11" fmla="*/ 4891732 w 4891732"/>
              <a:gd name="csY11" fmla="*/ 606795 h 2758159"/>
              <a:gd name="csX12" fmla="*/ 4891732 w 4891732"/>
              <a:gd name="csY12" fmla="*/ 1103264 h 2758159"/>
              <a:gd name="csX13" fmla="*/ 4891732 w 4891732"/>
              <a:gd name="csY13" fmla="*/ 1654895 h 2758159"/>
              <a:gd name="csX14" fmla="*/ 4891732 w 4891732"/>
              <a:gd name="csY14" fmla="*/ 2234109 h 2758159"/>
              <a:gd name="csX15" fmla="*/ 4891732 w 4891732"/>
              <a:gd name="csY15" fmla="*/ 2758159 h 2758159"/>
              <a:gd name="csX16" fmla="*/ 4299289 w 4891732"/>
              <a:gd name="csY16" fmla="*/ 2758159 h 2758159"/>
              <a:gd name="csX17" fmla="*/ 3657928 w 4891732"/>
              <a:gd name="csY17" fmla="*/ 2758159 h 2758159"/>
              <a:gd name="csX18" fmla="*/ 3212237 w 4891732"/>
              <a:gd name="csY18" fmla="*/ 2758159 h 2758159"/>
              <a:gd name="csX19" fmla="*/ 2717629 w 4891732"/>
              <a:gd name="csY19" fmla="*/ 2758159 h 2758159"/>
              <a:gd name="csX20" fmla="*/ 2174103 w 4891732"/>
              <a:gd name="csY20" fmla="*/ 2758159 h 2758159"/>
              <a:gd name="csX21" fmla="*/ 1679495 w 4891732"/>
              <a:gd name="csY21" fmla="*/ 2758159 h 2758159"/>
              <a:gd name="csX22" fmla="*/ 1282721 w 4891732"/>
              <a:gd name="csY22" fmla="*/ 2758159 h 2758159"/>
              <a:gd name="csX23" fmla="*/ 739195 w 4891732"/>
              <a:gd name="csY23" fmla="*/ 2758159 h 2758159"/>
              <a:gd name="csX24" fmla="*/ 0 w 4891732"/>
              <a:gd name="csY24" fmla="*/ 2758159 h 2758159"/>
              <a:gd name="csX25" fmla="*/ 0 w 4891732"/>
              <a:gd name="csY25" fmla="*/ 2178946 h 2758159"/>
              <a:gd name="csX26" fmla="*/ 0 w 4891732"/>
              <a:gd name="csY26" fmla="*/ 1682477 h 2758159"/>
              <a:gd name="csX27" fmla="*/ 0 w 4891732"/>
              <a:gd name="csY27" fmla="*/ 1158427 h 2758159"/>
              <a:gd name="csX28" fmla="*/ 0 w 4891732"/>
              <a:gd name="csY28" fmla="*/ 661958 h 2758159"/>
              <a:gd name="csX29" fmla="*/ 0 w 4891732"/>
              <a:gd name="csY29" fmla="*/ 0 h 2758159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</a:cxnLst>
            <a:rect l="l" t="t" r="r" b="b"/>
            <a:pathLst>
              <a:path w="4891732" h="2758159" extrusionOk="0">
                <a:moveTo>
                  <a:pt x="0" y="0"/>
                </a:moveTo>
                <a:cubicBezTo>
                  <a:pt x="148216" y="-8398"/>
                  <a:pt x="330105" y="19932"/>
                  <a:pt x="494608" y="0"/>
                </a:cubicBezTo>
                <a:cubicBezTo>
                  <a:pt x="659111" y="-19932"/>
                  <a:pt x="730063" y="51216"/>
                  <a:pt x="940300" y="0"/>
                </a:cubicBezTo>
                <a:cubicBezTo>
                  <a:pt x="1150537" y="-51216"/>
                  <a:pt x="1252255" y="45258"/>
                  <a:pt x="1385991" y="0"/>
                </a:cubicBezTo>
                <a:cubicBezTo>
                  <a:pt x="1519727" y="-45258"/>
                  <a:pt x="1613650" y="29661"/>
                  <a:pt x="1782765" y="0"/>
                </a:cubicBezTo>
                <a:cubicBezTo>
                  <a:pt x="1951880" y="-29661"/>
                  <a:pt x="2046888" y="42833"/>
                  <a:pt x="2179538" y="0"/>
                </a:cubicBezTo>
                <a:cubicBezTo>
                  <a:pt x="2312188" y="-42833"/>
                  <a:pt x="2473922" y="21566"/>
                  <a:pt x="2576312" y="0"/>
                </a:cubicBezTo>
                <a:cubicBezTo>
                  <a:pt x="2678702" y="-21566"/>
                  <a:pt x="2918729" y="37637"/>
                  <a:pt x="3168755" y="0"/>
                </a:cubicBezTo>
                <a:cubicBezTo>
                  <a:pt x="3418781" y="-37637"/>
                  <a:pt x="3389626" y="33344"/>
                  <a:pt x="3565529" y="0"/>
                </a:cubicBezTo>
                <a:cubicBezTo>
                  <a:pt x="3741432" y="-33344"/>
                  <a:pt x="3853369" y="35539"/>
                  <a:pt x="4011220" y="0"/>
                </a:cubicBezTo>
                <a:cubicBezTo>
                  <a:pt x="4169071" y="-35539"/>
                  <a:pt x="4567874" y="72156"/>
                  <a:pt x="4891732" y="0"/>
                </a:cubicBezTo>
                <a:cubicBezTo>
                  <a:pt x="4904800" y="197977"/>
                  <a:pt x="4832772" y="319049"/>
                  <a:pt x="4891732" y="606795"/>
                </a:cubicBezTo>
                <a:cubicBezTo>
                  <a:pt x="4950692" y="894541"/>
                  <a:pt x="4864770" y="919273"/>
                  <a:pt x="4891732" y="1103264"/>
                </a:cubicBezTo>
                <a:cubicBezTo>
                  <a:pt x="4918694" y="1287255"/>
                  <a:pt x="4833082" y="1470962"/>
                  <a:pt x="4891732" y="1654895"/>
                </a:cubicBezTo>
                <a:cubicBezTo>
                  <a:pt x="4950382" y="1838828"/>
                  <a:pt x="4845388" y="2003102"/>
                  <a:pt x="4891732" y="2234109"/>
                </a:cubicBezTo>
                <a:cubicBezTo>
                  <a:pt x="4938076" y="2465116"/>
                  <a:pt x="4871952" y="2644146"/>
                  <a:pt x="4891732" y="2758159"/>
                </a:cubicBezTo>
                <a:cubicBezTo>
                  <a:pt x="4606971" y="2793178"/>
                  <a:pt x="4427860" y="2691765"/>
                  <a:pt x="4299289" y="2758159"/>
                </a:cubicBezTo>
                <a:cubicBezTo>
                  <a:pt x="4170718" y="2824553"/>
                  <a:pt x="3919429" y="2697964"/>
                  <a:pt x="3657928" y="2758159"/>
                </a:cubicBezTo>
                <a:cubicBezTo>
                  <a:pt x="3396427" y="2818354"/>
                  <a:pt x="3323761" y="2707795"/>
                  <a:pt x="3212237" y="2758159"/>
                </a:cubicBezTo>
                <a:cubicBezTo>
                  <a:pt x="3100713" y="2808523"/>
                  <a:pt x="2831477" y="2715092"/>
                  <a:pt x="2717629" y="2758159"/>
                </a:cubicBezTo>
                <a:cubicBezTo>
                  <a:pt x="2603781" y="2801226"/>
                  <a:pt x="2379706" y="2695231"/>
                  <a:pt x="2174103" y="2758159"/>
                </a:cubicBezTo>
                <a:cubicBezTo>
                  <a:pt x="1968500" y="2821087"/>
                  <a:pt x="1872566" y="2699852"/>
                  <a:pt x="1679495" y="2758159"/>
                </a:cubicBezTo>
                <a:cubicBezTo>
                  <a:pt x="1486424" y="2816466"/>
                  <a:pt x="1445814" y="2741509"/>
                  <a:pt x="1282721" y="2758159"/>
                </a:cubicBezTo>
                <a:cubicBezTo>
                  <a:pt x="1119628" y="2774809"/>
                  <a:pt x="937203" y="2700923"/>
                  <a:pt x="739195" y="2758159"/>
                </a:cubicBezTo>
                <a:cubicBezTo>
                  <a:pt x="541187" y="2815395"/>
                  <a:pt x="225325" y="2750518"/>
                  <a:pt x="0" y="2758159"/>
                </a:cubicBezTo>
                <a:cubicBezTo>
                  <a:pt x="-58810" y="2520979"/>
                  <a:pt x="60406" y="2462269"/>
                  <a:pt x="0" y="2178946"/>
                </a:cubicBezTo>
                <a:cubicBezTo>
                  <a:pt x="-60406" y="1895623"/>
                  <a:pt x="39445" y="1897223"/>
                  <a:pt x="0" y="1682477"/>
                </a:cubicBezTo>
                <a:cubicBezTo>
                  <a:pt x="-39445" y="1467731"/>
                  <a:pt x="7855" y="1296289"/>
                  <a:pt x="0" y="1158427"/>
                </a:cubicBezTo>
                <a:cubicBezTo>
                  <a:pt x="-7855" y="1020565"/>
                  <a:pt x="22042" y="797748"/>
                  <a:pt x="0" y="661958"/>
                </a:cubicBezTo>
                <a:cubicBezTo>
                  <a:pt x="-22042" y="526168"/>
                  <a:pt x="24459" y="285857"/>
                  <a:pt x="0" y="0"/>
                </a:cubicBezTo>
                <a:close/>
              </a:path>
            </a:pathLst>
          </a:custGeom>
          <a:noFill/>
          <a:ln>
            <a:solidFill>
              <a:srgbClr val="002060"/>
            </a:solidFill>
            <a:extLst>
              <a:ext uri="{C807C97D-BFC1-408E-A445-0C87EB9F89A2}">
                <ask:lineSketchStyleProps xmlns:ask="http://schemas.microsoft.com/office/drawing/2018/sketchyshapes" sd="3499211612">
                  <a:prstGeom prst="rect">
                    <a:avLst/>
                  </a:prstGeom>
                  <ask:type>
                    <ask:lineSketchScribble/>
                  </ask:type>
                </ask:lineSketchStyleProps>
              </a:ext>
            </a:extLst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34290" tIns="34290" rIns="34290" bIns="3429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n-US" sz="1200" b="1" dirty="0">
                <a:latin typeface="Avenir Next LT Pro"/>
                <a:ea typeface="+mn-lt"/>
                <a:cs typeface="+mn-lt"/>
              </a:rPr>
              <a:t>4. Impact</a:t>
            </a:r>
          </a:p>
          <a:p>
            <a:pPr marL="128588" indent="-128588">
              <a:lnSpc>
                <a:spcPct val="130000"/>
              </a:lnSpc>
              <a:buFont typeface="Arial"/>
              <a:buChar char="•"/>
            </a:pPr>
            <a:r>
              <a:rPr lang="en-GB" sz="900" dirty="0">
                <a:latin typeface="Avenir Next LT Pro"/>
                <a:ea typeface="+mn-lt"/>
                <a:cs typeface="+mn-lt"/>
              </a:rPr>
              <a:t>In July, parents told us they were really pleased their children had visited the schools, spent time in their new classroom and started to develop a relationship with their new teacher before September.  </a:t>
            </a:r>
            <a:endParaRPr lang="en-GB" sz="1350" dirty="0">
              <a:latin typeface="Tw Cen MT" panose="020B0602020104020603"/>
              <a:ea typeface="+mn-lt"/>
              <a:cs typeface="+mn-lt"/>
            </a:endParaRPr>
          </a:p>
          <a:p>
            <a:pPr marL="128588" indent="-128588">
              <a:lnSpc>
                <a:spcPct val="130000"/>
              </a:lnSpc>
              <a:buFont typeface="Arial"/>
              <a:buChar char="•"/>
            </a:pPr>
            <a:r>
              <a:rPr lang="en-GB" sz="900" dirty="0">
                <a:latin typeface="Avenir Next LT Pro"/>
                <a:ea typeface="+mn-lt"/>
                <a:cs typeface="+mn-lt"/>
              </a:rPr>
              <a:t>Later, in October, one parent said: </a:t>
            </a:r>
            <a:r>
              <a:rPr lang="en-GB" sz="900" i="1" dirty="0">
                <a:latin typeface="Avenir Next LT Pro"/>
                <a:ea typeface="+mn-lt"/>
                <a:cs typeface="+mn-lt"/>
              </a:rPr>
              <a:t>“… has settled really well into Reception and there has been more than enough support.”</a:t>
            </a:r>
            <a:endParaRPr lang="en-GB" sz="1350" dirty="0">
              <a:latin typeface="Tw Cen MT" panose="020B0602020104020603"/>
              <a:ea typeface="+mn-lt"/>
              <a:cs typeface="+mn-lt"/>
            </a:endParaRPr>
          </a:p>
          <a:p>
            <a:pPr marL="128588" indent="-128588">
              <a:lnSpc>
                <a:spcPct val="130000"/>
              </a:lnSpc>
              <a:buFont typeface="Arial"/>
              <a:buChar char="•"/>
            </a:pPr>
            <a:r>
              <a:rPr lang="en-GB" sz="900" dirty="0">
                <a:latin typeface="Avenir Next LT Pro"/>
                <a:ea typeface="+mn-lt"/>
                <a:cs typeface="+mn-lt"/>
              </a:rPr>
              <a:t>The children said “I like school. Made friends”... “I’m happy I came”... One child gave thumbs up.</a:t>
            </a:r>
            <a:endParaRPr lang="en-GB" sz="900" dirty="0">
              <a:solidFill>
                <a:srgbClr val="000000"/>
              </a:solidFill>
              <a:latin typeface="Avenir Next LT Pro"/>
              <a:ea typeface="+mn-lt"/>
              <a:cs typeface="+mn-lt"/>
            </a:endParaRPr>
          </a:p>
          <a:p>
            <a:pPr>
              <a:lnSpc>
                <a:spcPct val="130000"/>
              </a:lnSpc>
            </a:pPr>
            <a:endParaRPr lang="en-GB" sz="1350" dirty="0">
              <a:latin typeface="Tw Cen MT" panose="020B0602020104020603"/>
              <a:ea typeface="+mn-lt"/>
              <a:cs typeface="+mn-lt"/>
            </a:endParaRPr>
          </a:p>
          <a:p>
            <a:pPr>
              <a:lnSpc>
                <a:spcPct val="130000"/>
              </a:lnSpc>
            </a:pPr>
            <a:endParaRPr lang="en-GB" sz="1350" dirty="0">
              <a:latin typeface="Tw Cen MT" panose="020B0602020104020603"/>
              <a:ea typeface="+mn-lt"/>
              <a:cs typeface="+mn-lt"/>
            </a:endParaRPr>
          </a:p>
          <a:p>
            <a:pPr>
              <a:lnSpc>
                <a:spcPct val="130000"/>
              </a:lnSpc>
            </a:pPr>
            <a:endParaRPr lang="en-GB" sz="1350" dirty="0">
              <a:latin typeface="Tw Cen MT" panose="020B0602020104020603"/>
              <a:ea typeface="+mn-lt"/>
              <a:cs typeface="+mn-lt"/>
            </a:endParaRPr>
          </a:p>
          <a:p>
            <a:pPr>
              <a:lnSpc>
                <a:spcPct val="130000"/>
              </a:lnSpc>
            </a:pPr>
            <a:endParaRPr lang="en-GB" sz="1350" dirty="0">
              <a:latin typeface="Tw Cen MT" panose="020B0602020104020603"/>
              <a:ea typeface="+mn-lt"/>
              <a:cs typeface="+mn-lt"/>
            </a:endParaRPr>
          </a:p>
          <a:p>
            <a:pPr>
              <a:lnSpc>
                <a:spcPct val="130000"/>
              </a:lnSpc>
            </a:pPr>
            <a:endParaRPr lang="en-GB" sz="900" i="1" dirty="0">
              <a:latin typeface="Avenir Next LT Pro"/>
              <a:ea typeface="+mn-lt"/>
              <a:cs typeface="+mn-lt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F00E636B-CCCB-FC91-2DE3-A60A7AE39827}"/>
              </a:ext>
            </a:extLst>
          </p:cNvPr>
          <p:cNvSpPr txBox="1"/>
          <p:nvPr/>
        </p:nvSpPr>
        <p:spPr>
          <a:xfrm>
            <a:off x="119159" y="1983031"/>
            <a:ext cx="4863069" cy="1252796"/>
          </a:xfrm>
          <a:custGeom>
            <a:avLst/>
            <a:gdLst>
              <a:gd name="csX0" fmla="*/ 0 w 4863069"/>
              <a:gd name="csY0" fmla="*/ 0 h 1252796"/>
              <a:gd name="csX1" fmla="*/ 491710 w 4863069"/>
              <a:gd name="csY1" fmla="*/ 0 h 1252796"/>
              <a:gd name="csX2" fmla="*/ 934790 w 4863069"/>
              <a:gd name="csY2" fmla="*/ 0 h 1252796"/>
              <a:gd name="csX3" fmla="*/ 1377870 w 4863069"/>
              <a:gd name="csY3" fmla="*/ 0 h 1252796"/>
              <a:gd name="csX4" fmla="*/ 1772318 w 4863069"/>
              <a:gd name="csY4" fmla="*/ 0 h 1252796"/>
              <a:gd name="csX5" fmla="*/ 2166767 w 4863069"/>
              <a:gd name="csY5" fmla="*/ 0 h 1252796"/>
              <a:gd name="csX6" fmla="*/ 2561216 w 4863069"/>
              <a:gd name="csY6" fmla="*/ 0 h 1252796"/>
              <a:gd name="csX7" fmla="*/ 3150188 w 4863069"/>
              <a:gd name="csY7" fmla="*/ 0 h 1252796"/>
              <a:gd name="csX8" fmla="*/ 3544637 w 4863069"/>
              <a:gd name="csY8" fmla="*/ 0 h 1252796"/>
              <a:gd name="csX9" fmla="*/ 3987717 w 4863069"/>
              <a:gd name="csY9" fmla="*/ 0 h 1252796"/>
              <a:gd name="csX10" fmla="*/ 4863069 w 4863069"/>
              <a:gd name="csY10" fmla="*/ 0 h 1252796"/>
              <a:gd name="csX11" fmla="*/ 4863069 w 4863069"/>
              <a:gd name="csY11" fmla="*/ 442655 h 1252796"/>
              <a:gd name="csX12" fmla="*/ 4863069 w 4863069"/>
              <a:gd name="csY12" fmla="*/ 835197 h 1252796"/>
              <a:gd name="csX13" fmla="*/ 4863069 w 4863069"/>
              <a:gd name="csY13" fmla="*/ 1252796 h 1252796"/>
              <a:gd name="csX14" fmla="*/ 4274097 w 4863069"/>
              <a:gd name="csY14" fmla="*/ 1252796 h 1252796"/>
              <a:gd name="csX15" fmla="*/ 3685126 w 4863069"/>
              <a:gd name="csY15" fmla="*/ 1252796 h 1252796"/>
              <a:gd name="csX16" fmla="*/ 3193415 w 4863069"/>
              <a:gd name="csY16" fmla="*/ 1252796 h 1252796"/>
              <a:gd name="csX17" fmla="*/ 2555813 w 4863069"/>
              <a:gd name="csY17" fmla="*/ 1252796 h 1252796"/>
              <a:gd name="csX18" fmla="*/ 2112733 w 4863069"/>
              <a:gd name="csY18" fmla="*/ 1252796 h 1252796"/>
              <a:gd name="csX19" fmla="*/ 1621023 w 4863069"/>
              <a:gd name="csY19" fmla="*/ 1252796 h 1252796"/>
              <a:gd name="csX20" fmla="*/ 1080682 w 4863069"/>
              <a:gd name="csY20" fmla="*/ 1252796 h 1252796"/>
              <a:gd name="csX21" fmla="*/ 588972 w 4863069"/>
              <a:gd name="csY21" fmla="*/ 1252796 h 1252796"/>
              <a:gd name="csX22" fmla="*/ 0 w 4863069"/>
              <a:gd name="csY22" fmla="*/ 1252796 h 1252796"/>
              <a:gd name="csX23" fmla="*/ 0 w 4863069"/>
              <a:gd name="csY23" fmla="*/ 835197 h 1252796"/>
              <a:gd name="csX24" fmla="*/ 0 w 4863069"/>
              <a:gd name="csY24" fmla="*/ 442655 h 1252796"/>
              <a:gd name="csX25" fmla="*/ 0 w 4863069"/>
              <a:gd name="csY25" fmla="*/ 0 h 1252796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</a:cxnLst>
            <a:rect l="l" t="t" r="r" b="b"/>
            <a:pathLst>
              <a:path w="4863069" h="1252796" extrusionOk="0">
                <a:moveTo>
                  <a:pt x="0" y="0"/>
                </a:moveTo>
                <a:cubicBezTo>
                  <a:pt x="131558" y="-35230"/>
                  <a:pt x="350356" y="55979"/>
                  <a:pt x="491710" y="0"/>
                </a:cubicBezTo>
                <a:cubicBezTo>
                  <a:pt x="633064" y="-55979"/>
                  <a:pt x="743437" y="49548"/>
                  <a:pt x="934790" y="0"/>
                </a:cubicBezTo>
                <a:cubicBezTo>
                  <a:pt x="1126143" y="-49548"/>
                  <a:pt x="1189620" y="4999"/>
                  <a:pt x="1377870" y="0"/>
                </a:cubicBezTo>
                <a:cubicBezTo>
                  <a:pt x="1566120" y="-4999"/>
                  <a:pt x="1655237" y="39270"/>
                  <a:pt x="1772318" y="0"/>
                </a:cubicBezTo>
                <a:cubicBezTo>
                  <a:pt x="1889399" y="-39270"/>
                  <a:pt x="1990221" y="27753"/>
                  <a:pt x="2166767" y="0"/>
                </a:cubicBezTo>
                <a:cubicBezTo>
                  <a:pt x="2343313" y="-27753"/>
                  <a:pt x="2478721" y="39503"/>
                  <a:pt x="2561216" y="0"/>
                </a:cubicBezTo>
                <a:cubicBezTo>
                  <a:pt x="2643711" y="-39503"/>
                  <a:pt x="2924990" y="24679"/>
                  <a:pt x="3150188" y="0"/>
                </a:cubicBezTo>
                <a:cubicBezTo>
                  <a:pt x="3375386" y="-24679"/>
                  <a:pt x="3438496" y="20563"/>
                  <a:pt x="3544637" y="0"/>
                </a:cubicBezTo>
                <a:cubicBezTo>
                  <a:pt x="3650778" y="-20563"/>
                  <a:pt x="3796084" y="52926"/>
                  <a:pt x="3987717" y="0"/>
                </a:cubicBezTo>
                <a:cubicBezTo>
                  <a:pt x="4179350" y="-52926"/>
                  <a:pt x="4486752" y="21387"/>
                  <a:pt x="4863069" y="0"/>
                </a:cubicBezTo>
                <a:cubicBezTo>
                  <a:pt x="4892512" y="95643"/>
                  <a:pt x="4834696" y="246306"/>
                  <a:pt x="4863069" y="442655"/>
                </a:cubicBezTo>
                <a:cubicBezTo>
                  <a:pt x="4891442" y="639005"/>
                  <a:pt x="4863022" y="684733"/>
                  <a:pt x="4863069" y="835197"/>
                </a:cubicBezTo>
                <a:cubicBezTo>
                  <a:pt x="4863116" y="985661"/>
                  <a:pt x="4851063" y="1140678"/>
                  <a:pt x="4863069" y="1252796"/>
                </a:cubicBezTo>
                <a:cubicBezTo>
                  <a:pt x="4588939" y="1260488"/>
                  <a:pt x="4539265" y="1238738"/>
                  <a:pt x="4274097" y="1252796"/>
                </a:cubicBezTo>
                <a:cubicBezTo>
                  <a:pt x="4008929" y="1266854"/>
                  <a:pt x="3860271" y="1196965"/>
                  <a:pt x="3685126" y="1252796"/>
                </a:cubicBezTo>
                <a:cubicBezTo>
                  <a:pt x="3509981" y="1308627"/>
                  <a:pt x="3350230" y="1217064"/>
                  <a:pt x="3193415" y="1252796"/>
                </a:cubicBezTo>
                <a:cubicBezTo>
                  <a:pt x="3036600" y="1288528"/>
                  <a:pt x="2861011" y="1247172"/>
                  <a:pt x="2555813" y="1252796"/>
                </a:cubicBezTo>
                <a:cubicBezTo>
                  <a:pt x="2250615" y="1258420"/>
                  <a:pt x="2324749" y="1201562"/>
                  <a:pt x="2112733" y="1252796"/>
                </a:cubicBezTo>
                <a:cubicBezTo>
                  <a:pt x="1900717" y="1304030"/>
                  <a:pt x="1825625" y="1221781"/>
                  <a:pt x="1621023" y="1252796"/>
                </a:cubicBezTo>
                <a:cubicBezTo>
                  <a:pt x="1416421" y="1283811"/>
                  <a:pt x="1299000" y="1188023"/>
                  <a:pt x="1080682" y="1252796"/>
                </a:cubicBezTo>
                <a:cubicBezTo>
                  <a:pt x="862364" y="1317569"/>
                  <a:pt x="726175" y="1202322"/>
                  <a:pt x="588972" y="1252796"/>
                </a:cubicBezTo>
                <a:cubicBezTo>
                  <a:pt x="451769" y="1303270"/>
                  <a:pt x="246921" y="1246460"/>
                  <a:pt x="0" y="1252796"/>
                </a:cubicBezTo>
                <a:cubicBezTo>
                  <a:pt x="-37713" y="1044875"/>
                  <a:pt x="49417" y="950678"/>
                  <a:pt x="0" y="835197"/>
                </a:cubicBezTo>
                <a:cubicBezTo>
                  <a:pt x="-49417" y="719716"/>
                  <a:pt x="38829" y="557180"/>
                  <a:pt x="0" y="442655"/>
                </a:cubicBezTo>
                <a:cubicBezTo>
                  <a:pt x="-38829" y="328130"/>
                  <a:pt x="46502" y="177931"/>
                  <a:pt x="0" y="0"/>
                </a:cubicBezTo>
                <a:close/>
              </a:path>
            </a:pathLst>
          </a:custGeom>
          <a:noFill/>
          <a:ln>
            <a:solidFill>
              <a:srgbClr val="002060"/>
            </a:solidFill>
            <a:extLst>
              <a:ext uri="{C807C97D-BFC1-408E-A445-0C87EB9F89A2}">
                <ask:lineSketchStyleProps xmlns:ask="http://schemas.microsoft.com/office/drawing/2018/sketchyshapes" sd="3499211612">
                  <a:prstGeom prst="rect">
                    <a:avLst/>
                  </a:prstGeom>
                  <ask:type>
                    <ask:lineSketchScribble/>
                  </ask:type>
                </ask:lineSketchStyleProps>
              </a:ext>
            </a:extLst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ot="0" spcFirstLastPara="0" vertOverflow="overflow" horzOverflow="overflow" vert="horz" wrap="square" lIns="34290" tIns="34290" rIns="34290" bIns="3429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r>
              <a:rPr lang="en-US" sz="1200" b="1">
                <a:latin typeface="Avenir Next LT Pro"/>
                <a:ea typeface="+mn-lt"/>
                <a:cs typeface="+mn-lt"/>
              </a:rPr>
              <a:t>5. Reflections &amp; Next Steps</a:t>
            </a:r>
            <a:endParaRPr lang="en-US" sz="1050"/>
          </a:p>
          <a:p>
            <a:pPr marL="214313" indent="-214313">
              <a:lnSpc>
                <a:spcPct val="120000"/>
              </a:lnSpc>
              <a:buFont typeface="Arial"/>
              <a:buChar char="•"/>
            </a:pPr>
            <a:r>
              <a:rPr lang="en-GB" sz="975">
                <a:latin typeface="Avenir Next LT Pro"/>
              </a:rPr>
              <a:t>C</a:t>
            </a:r>
            <a:r>
              <a:rPr lang="en-GB" sz="900">
                <a:latin typeface="Avenir Next LT Pro"/>
              </a:rPr>
              <a:t>ontinue enhanced transition support for children who need additional help</a:t>
            </a:r>
            <a:endParaRPr lang="en-GB" sz="900"/>
          </a:p>
          <a:p>
            <a:pPr marL="128588" indent="-128588">
              <a:lnSpc>
                <a:spcPct val="120000"/>
              </a:lnSpc>
              <a:buFont typeface="Arial"/>
              <a:buChar char="•"/>
            </a:pPr>
            <a:r>
              <a:rPr lang="en-GB" sz="900">
                <a:latin typeface="Avenir Next LT Pro"/>
              </a:rPr>
              <a:t>Maintain parent workshops focused on transition information and expectations</a:t>
            </a:r>
            <a:endParaRPr lang="en-GB" sz="900"/>
          </a:p>
          <a:p>
            <a:pPr marL="128588" indent="-128588">
              <a:lnSpc>
                <a:spcPct val="120000"/>
              </a:lnSpc>
              <a:buFont typeface="Arial"/>
              <a:buChar char="•"/>
            </a:pPr>
            <a:r>
              <a:rPr lang="en-GB" sz="900">
                <a:latin typeface="Avenir Next LT Pro"/>
              </a:rPr>
              <a:t>Begin transition planning earlier in the Spring term once needs and school places are confirmed</a:t>
            </a:r>
            <a:endParaRPr lang="en-GB" sz="900"/>
          </a:p>
          <a:p>
            <a:pPr marL="128588" indent="-128588">
              <a:lnSpc>
                <a:spcPct val="120000"/>
              </a:lnSpc>
              <a:buFont typeface="Arial"/>
              <a:buChar char="•"/>
            </a:pPr>
            <a:r>
              <a:rPr lang="en-GB" sz="900">
                <a:latin typeface="Avenir Next LT Pro"/>
              </a:rPr>
              <a:t>Build on learning from this project as nursery staff continue transition support under the revised DLP model</a:t>
            </a:r>
            <a:endParaRPr lang="en-GB" sz="900"/>
          </a:p>
        </p:txBody>
      </p:sp>
      <p:sp>
        <p:nvSpPr>
          <p:cNvPr id="25" name="Arrow: Down 24">
            <a:extLst>
              <a:ext uri="{FF2B5EF4-FFF2-40B4-BE49-F238E27FC236}">
                <a16:creationId xmlns:a16="http://schemas.microsoft.com/office/drawing/2014/main" id="{3EEA2E1D-504A-9729-FF9D-8BD6B16D6254}"/>
              </a:ext>
            </a:extLst>
          </p:cNvPr>
          <p:cNvSpPr/>
          <p:nvPr/>
        </p:nvSpPr>
        <p:spPr>
          <a:xfrm>
            <a:off x="7799235" y="2958607"/>
            <a:ext cx="270000" cy="410531"/>
          </a:xfrm>
          <a:custGeom>
            <a:avLst/>
            <a:gdLst>
              <a:gd name="csX0" fmla="*/ 0 w 270000"/>
              <a:gd name="csY0" fmla="*/ 275531 h 410531"/>
              <a:gd name="csX1" fmla="*/ 67500 w 270000"/>
              <a:gd name="csY1" fmla="*/ 275531 h 410531"/>
              <a:gd name="csX2" fmla="*/ 67500 w 270000"/>
              <a:gd name="csY2" fmla="*/ 0 h 410531"/>
              <a:gd name="csX3" fmla="*/ 202500 w 270000"/>
              <a:gd name="csY3" fmla="*/ 0 h 410531"/>
              <a:gd name="csX4" fmla="*/ 202500 w 270000"/>
              <a:gd name="csY4" fmla="*/ 275531 h 410531"/>
              <a:gd name="csX5" fmla="*/ 270000 w 270000"/>
              <a:gd name="csY5" fmla="*/ 275531 h 410531"/>
              <a:gd name="csX6" fmla="*/ 135000 w 270000"/>
              <a:gd name="csY6" fmla="*/ 410531 h 410531"/>
              <a:gd name="csX7" fmla="*/ 0 w 270000"/>
              <a:gd name="csY7" fmla="*/ 275531 h 41053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</a:cxnLst>
            <a:rect l="l" t="t" r="r" b="b"/>
            <a:pathLst>
              <a:path w="270000" h="410531" fill="none" extrusionOk="0">
                <a:moveTo>
                  <a:pt x="0" y="275531"/>
                </a:moveTo>
                <a:cubicBezTo>
                  <a:pt x="25576" y="268652"/>
                  <a:pt x="52307" y="276742"/>
                  <a:pt x="67500" y="275531"/>
                </a:cubicBezTo>
                <a:cubicBezTo>
                  <a:pt x="41012" y="208702"/>
                  <a:pt x="78239" y="91581"/>
                  <a:pt x="67500" y="0"/>
                </a:cubicBezTo>
                <a:cubicBezTo>
                  <a:pt x="113368" y="-11679"/>
                  <a:pt x="157776" y="13603"/>
                  <a:pt x="202500" y="0"/>
                </a:cubicBezTo>
                <a:cubicBezTo>
                  <a:pt x="208454" y="105239"/>
                  <a:pt x="183527" y="172893"/>
                  <a:pt x="202500" y="275531"/>
                </a:cubicBezTo>
                <a:cubicBezTo>
                  <a:pt x="222620" y="267571"/>
                  <a:pt x="252249" y="281050"/>
                  <a:pt x="270000" y="275531"/>
                </a:cubicBezTo>
                <a:cubicBezTo>
                  <a:pt x="220436" y="354669"/>
                  <a:pt x="195582" y="336815"/>
                  <a:pt x="135000" y="410531"/>
                </a:cubicBezTo>
                <a:cubicBezTo>
                  <a:pt x="96726" y="376434"/>
                  <a:pt x="64317" y="321386"/>
                  <a:pt x="0" y="275531"/>
                </a:cubicBezTo>
                <a:close/>
              </a:path>
              <a:path w="270000" h="410531" stroke="0" extrusionOk="0">
                <a:moveTo>
                  <a:pt x="0" y="275531"/>
                </a:moveTo>
                <a:cubicBezTo>
                  <a:pt x="15628" y="271891"/>
                  <a:pt x="52756" y="278154"/>
                  <a:pt x="67500" y="275531"/>
                </a:cubicBezTo>
                <a:cubicBezTo>
                  <a:pt x="53932" y="214890"/>
                  <a:pt x="83565" y="84981"/>
                  <a:pt x="67500" y="0"/>
                </a:cubicBezTo>
                <a:cubicBezTo>
                  <a:pt x="126650" y="-10094"/>
                  <a:pt x="162512" y="14081"/>
                  <a:pt x="202500" y="0"/>
                </a:cubicBezTo>
                <a:cubicBezTo>
                  <a:pt x="219191" y="86193"/>
                  <a:pt x="191242" y="178160"/>
                  <a:pt x="202500" y="275531"/>
                </a:cubicBezTo>
                <a:cubicBezTo>
                  <a:pt x="217876" y="274451"/>
                  <a:pt x="237414" y="279743"/>
                  <a:pt x="270000" y="275531"/>
                </a:cubicBezTo>
                <a:cubicBezTo>
                  <a:pt x="239258" y="316502"/>
                  <a:pt x="180844" y="348531"/>
                  <a:pt x="135000" y="410531"/>
                </a:cubicBezTo>
                <a:cubicBezTo>
                  <a:pt x="91277" y="373603"/>
                  <a:pt x="59142" y="315346"/>
                  <a:pt x="0" y="275531"/>
                </a:cubicBezTo>
                <a:close/>
              </a:path>
            </a:pathLst>
          </a:custGeom>
          <a:solidFill>
            <a:schemeClr val="bg1"/>
          </a:solidFill>
          <a:ln>
            <a:solidFill>
              <a:srgbClr val="002060"/>
            </a:solidFill>
            <a:extLst>
              <a:ext uri="{C807C97D-BFC1-408E-A445-0C87EB9F89A2}">
                <ask:lineSketchStyleProps xmlns:ask="http://schemas.microsoft.com/office/drawing/2018/sketchyshapes" sd="236291151">
                  <a:prstGeom prst="downArrow">
                    <a:avLst/>
                  </a:prstGeom>
                  <ask:type>
                    <ask:lineSketchScribble/>
                  </ask:type>
                </ask:lineSketchStyleProps>
              </a:ext>
            </a:extLst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6" name="Arrow: Down 25">
            <a:extLst>
              <a:ext uri="{FF2B5EF4-FFF2-40B4-BE49-F238E27FC236}">
                <a16:creationId xmlns:a16="http://schemas.microsoft.com/office/drawing/2014/main" id="{DEC9F578-EB4F-3BE6-F0B0-B11D9117F2C2}"/>
              </a:ext>
            </a:extLst>
          </p:cNvPr>
          <p:cNvSpPr/>
          <p:nvPr/>
        </p:nvSpPr>
        <p:spPr>
          <a:xfrm rot="10800000">
            <a:off x="4494503" y="3162376"/>
            <a:ext cx="270000" cy="410531"/>
          </a:xfrm>
          <a:custGeom>
            <a:avLst/>
            <a:gdLst>
              <a:gd name="csX0" fmla="*/ 0 w 270000"/>
              <a:gd name="csY0" fmla="*/ 275531 h 410531"/>
              <a:gd name="csX1" fmla="*/ 67500 w 270000"/>
              <a:gd name="csY1" fmla="*/ 275531 h 410531"/>
              <a:gd name="csX2" fmla="*/ 67500 w 270000"/>
              <a:gd name="csY2" fmla="*/ 0 h 410531"/>
              <a:gd name="csX3" fmla="*/ 202500 w 270000"/>
              <a:gd name="csY3" fmla="*/ 0 h 410531"/>
              <a:gd name="csX4" fmla="*/ 202500 w 270000"/>
              <a:gd name="csY4" fmla="*/ 275531 h 410531"/>
              <a:gd name="csX5" fmla="*/ 270000 w 270000"/>
              <a:gd name="csY5" fmla="*/ 275531 h 410531"/>
              <a:gd name="csX6" fmla="*/ 135000 w 270000"/>
              <a:gd name="csY6" fmla="*/ 410531 h 410531"/>
              <a:gd name="csX7" fmla="*/ 0 w 270000"/>
              <a:gd name="csY7" fmla="*/ 275531 h 41053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</a:cxnLst>
            <a:rect l="l" t="t" r="r" b="b"/>
            <a:pathLst>
              <a:path w="270000" h="410531" fill="none" extrusionOk="0">
                <a:moveTo>
                  <a:pt x="0" y="275531"/>
                </a:moveTo>
                <a:cubicBezTo>
                  <a:pt x="25576" y="268652"/>
                  <a:pt x="52307" y="276742"/>
                  <a:pt x="67500" y="275531"/>
                </a:cubicBezTo>
                <a:cubicBezTo>
                  <a:pt x="41012" y="208702"/>
                  <a:pt x="78239" y="91581"/>
                  <a:pt x="67500" y="0"/>
                </a:cubicBezTo>
                <a:cubicBezTo>
                  <a:pt x="113368" y="-11679"/>
                  <a:pt x="157776" y="13603"/>
                  <a:pt x="202500" y="0"/>
                </a:cubicBezTo>
                <a:cubicBezTo>
                  <a:pt x="208454" y="105239"/>
                  <a:pt x="183527" y="172893"/>
                  <a:pt x="202500" y="275531"/>
                </a:cubicBezTo>
                <a:cubicBezTo>
                  <a:pt x="222620" y="267571"/>
                  <a:pt x="252249" y="281050"/>
                  <a:pt x="270000" y="275531"/>
                </a:cubicBezTo>
                <a:cubicBezTo>
                  <a:pt x="220436" y="354669"/>
                  <a:pt x="195582" y="336815"/>
                  <a:pt x="135000" y="410531"/>
                </a:cubicBezTo>
                <a:cubicBezTo>
                  <a:pt x="96726" y="376434"/>
                  <a:pt x="64317" y="321386"/>
                  <a:pt x="0" y="275531"/>
                </a:cubicBezTo>
                <a:close/>
              </a:path>
              <a:path w="270000" h="410531" stroke="0" extrusionOk="0">
                <a:moveTo>
                  <a:pt x="0" y="275531"/>
                </a:moveTo>
                <a:cubicBezTo>
                  <a:pt x="15628" y="271891"/>
                  <a:pt x="52756" y="278154"/>
                  <a:pt x="67500" y="275531"/>
                </a:cubicBezTo>
                <a:cubicBezTo>
                  <a:pt x="53932" y="214890"/>
                  <a:pt x="83565" y="84981"/>
                  <a:pt x="67500" y="0"/>
                </a:cubicBezTo>
                <a:cubicBezTo>
                  <a:pt x="126650" y="-10094"/>
                  <a:pt x="162512" y="14081"/>
                  <a:pt x="202500" y="0"/>
                </a:cubicBezTo>
                <a:cubicBezTo>
                  <a:pt x="219191" y="86193"/>
                  <a:pt x="191242" y="178160"/>
                  <a:pt x="202500" y="275531"/>
                </a:cubicBezTo>
                <a:cubicBezTo>
                  <a:pt x="217876" y="274451"/>
                  <a:pt x="237414" y="279743"/>
                  <a:pt x="270000" y="275531"/>
                </a:cubicBezTo>
                <a:cubicBezTo>
                  <a:pt x="239258" y="316502"/>
                  <a:pt x="180844" y="348531"/>
                  <a:pt x="135000" y="410531"/>
                </a:cubicBezTo>
                <a:cubicBezTo>
                  <a:pt x="91277" y="373603"/>
                  <a:pt x="59142" y="315346"/>
                  <a:pt x="0" y="275531"/>
                </a:cubicBezTo>
                <a:close/>
              </a:path>
            </a:pathLst>
          </a:custGeom>
          <a:solidFill>
            <a:schemeClr val="bg1"/>
          </a:solidFill>
          <a:ln>
            <a:solidFill>
              <a:srgbClr val="002060"/>
            </a:solidFill>
            <a:extLst>
              <a:ext uri="{C807C97D-BFC1-408E-A445-0C87EB9F89A2}">
                <ask:lineSketchStyleProps xmlns:ask="http://schemas.microsoft.com/office/drawing/2018/sketchyshapes" sd="236291151">
                  <a:prstGeom prst="downArrow">
                    <a:avLst/>
                  </a:prstGeom>
                  <ask:type>
                    <ask:lineSketchScribble/>
                  </ask:type>
                </ask:lineSketchStyleProps>
              </a:ext>
            </a:extLst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27" name="Arrow: Down 26">
            <a:extLst>
              <a:ext uri="{FF2B5EF4-FFF2-40B4-BE49-F238E27FC236}">
                <a16:creationId xmlns:a16="http://schemas.microsoft.com/office/drawing/2014/main" id="{1565DD81-7ECD-46C7-424F-8D70A1604A14}"/>
              </a:ext>
            </a:extLst>
          </p:cNvPr>
          <p:cNvSpPr/>
          <p:nvPr/>
        </p:nvSpPr>
        <p:spPr>
          <a:xfrm rot="16200000">
            <a:off x="4886978" y="1586166"/>
            <a:ext cx="270000" cy="359973"/>
          </a:xfrm>
          <a:custGeom>
            <a:avLst/>
            <a:gdLst>
              <a:gd name="csX0" fmla="*/ 0 w 270000"/>
              <a:gd name="csY0" fmla="*/ 224973 h 359973"/>
              <a:gd name="csX1" fmla="*/ 67500 w 270000"/>
              <a:gd name="csY1" fmla="*/ 224973 h 359973"/>
              <a:gd name="csX2" fmla="*/ 67500 w 270000"/>
              <a:gd name="csY2" fmla="*/ 0 h 359973"/>
              <a:gd name="csX3" fmla="*/ 202500 w 270000"/>
              <a:gd name="csY3" fmla="*/ 0 h 359973"/>
              <a:gd name="csX4" fmla="*/ 202500 w 270000"/>
              <a:gd name="csY4" fmla="*/ 224973 h 359973"/>
              <a:gd name="csX5" fmla="*/ 270000 w 270000"/>
              <a:gd name="csY5" fmla="*/ 224973 h 359973"/>
              <a:gd name="csX6" fmla="*/ 135000 w 270000"/>
              <a:gd name="csY6" fmla="*/ 359973 h 359973"/>
              <a:gd name="csX7" fmla="*/ 0 w 270000"/>
              <a:gd name="csY7" fmla="*/ 224973 h 359973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</a:cxnLst>
            <a:rect l="l" t="t" r="r" b="b"/>
            <a:pathLst>
              <a:path w="270000" h="359973" fill="none" extrusionOk="0">
                <a:moveTo>
                  <a:pt x="0" y="224973"/>
                </a:moveTo>
                <a:cubicBezTo>
                  <a:pt x="25576" y="218094"/>
                  <a:pt x="52307" y="226184"/>
                  <a:pt x="67500" y="224973"/>
                </a:cubicBezTo>
                <a:cubicBezTo>
                  <a:pt x="65149" y="142001"/>
                  <a:pt x="80700" y="62829"/>
                  <a:pt x="67500" y="0"/>
                </a:cubicBezTo>
                <a:cubicBezTo>
                  <a:pt x="113368" y="-11679"/>
                  <a:pt x="157776" y="13603"/>
                  <a:pt x="202500" y="0"/>
                </a:cubicBezTo>
                <a:cubicBezTo>
                  <a:pt x="206378" y="101211"/>
                  <a:pt x="200072" y="130219"/>
                  <a:pt x="202500" y="224973"/>
                </a:cubicBezTo>
                <a:cubicBezTo>
                  <a:pt x="222620" y="217013"/>
                  <a:pt x="252249" y="230492"/>
                  <a:pt x="270000" y="224973"/>
                </a:cubicBezTo>
                <a:cubicBezTo>
                  <a:pt x="220436" y="304111"/>
                  <a:pt x="195582" y="286257"/>
                  <a:pt x="135000" y="359973"/>
                </a:cubicBezTo>
                <a:cubicBezTo>
                  <a:pt x="96726" y="325876"/>
                  <a:pt x="64317" y="270828"/>
                  <a:pt x="0" y="224973"/>
                </a:cubicBezTo>
                <a:close/>
              </a:path>
              <a:path w="270000" h="359973" stroke="0" extrusionOk="0">
                <a:moveTo>
                  <a:pt x="0" y="224973"/>
                </a:moveTo>
                <a:cubicBezTo>
                  <a:pt x="15628" y="221333"/>
                  <a:pt x="52756" y="227596"/>
                  <a:pt x="67500" y="224973"/>
                </a:cubicBezTo>
                <a:cubicBezTo>
                  <a:pt x="51812" y="131728"/>
                  <a:pt x="73626" y="81578"/>
                  <a:pt x="67500" y="0"/>
                </a:cubicBezTo>
                <a:cubicBezTo>
                  <a:pt x="126650" y="-10094"/>
                  <a:pt x="162512" y="14081"/>
                  <a:pt x="202500" y="0"/>
                </a:cubicBezTo>
                <a:cubicBezTo>
                  <a:pt x="221636" y="83666"/>
                  <a:pt x="184557" y="129030"/>
                  <a:pt x="202500" y="224973"/>
                </a:cubicBezTo>
                <a:cubicBezTo>
                  <a:pt x="217876" y="223893"/>
                  <a:pt x="237414" y="229185"/>
                  <a:pt x="270000" y="224973"/>
                </a:cubicBezTo>
                <a:cubicBezTo>
                  <a:pt x="239258" y="265944"/>
                  <a:pt x="180844" y="297973"/>
                  <a:pt x="135000" y="359973"/>
                </a:cubicBezTo>
                <a:cubicBezTo>
                  <a:pt x="91277" y="323045"/>
                  <a:pt x="59142" y="264788"/>
                  <a:pt x="0" y="224973"/>
                </a:cubicBezTo>
                <a:close/>
              </a:path>
            </a:pathLst>
          </a:custGeom>
          <a:solidFill>
            <a:schemeClr val="bg1"/>
          </a:solidFill>
          <a:ln>
            <a:solidFill>
              <a:srgbClr val="002060"/>
            </a:solidFill>
            <a:extLst>
              <a:ext uri="{C807C97D-BFC1-408E-A445-0C87EB9F89A2}">
                <ask:lineSketchStyleProps xmlns:ask="http://schemas.microsoft.com/office/drawing/2018/sketchyshapes" sd="236291151">
                  <a:prstGeom prst="downArrow">
                    <a:avLst/>
                  </a:prstGeom>
                  <ask:type>
                    <ask:lineSketchScribble/>
                  </ask:type>
                </ask:lineSketchStyleProps>
              </a:ext>
            </a:extLst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30" name="Arrow: Down 29">
            <a:extLst>
              <a:ext uri="{FF2B5EF4-FFF2-40B4-BE49-F238E27FC236}">
                <a16:creationId xmlns:a16="http://schemas.microsoft.com/office/drawing/2014/main" id="{43B94A75-9728-1544-2348-D3339DAEA5C6}"/>
              </a:ext>
            </a:extLst>
          </p:cNvPr>
          <p:cNvSpPr/>
          <p:nvPr/>
        </p:nvSpPr>
        <p:spPr>
          <a:xfrm rot="5400000" flipH="1">
            <a:off x="4699358" y="4373071"/>
            <a:ext cx="270000" cy="410531"/>
          </a:xfrm>
          <a:custGeom>
            <a:avLst/>
            <a:gdLst>
              <a:gd name="csX0" fmla="*/ 0 w 270000"/>
              <a:gd name="csY0" fmla="*/ 275531 h 410531"/>
              <a:gd name="csX1" fmla="*/ 67500 w 270000"/>
              <a:gd name="csY1" fmla="*/ 275531 h 410531"/>
              <a:gd name="csX2" fmla="*/ 67500 w 270000"/>
              <a:gd name="csY2" fmla="*/ 0 h 410531"/>
              <a:gd name="csX3" fmla="*/ 202500 w 270000"/>
              <a:gd name="csY3" fmla="*/ 0 h 410531"/>
              <a:gd name="csX4" fmla="*/ 202500 w 270000"/>
              <a:gd name="csY4" fmla="*/ 275531 h 410531"/>
              <a:gd name="csX5" fmla="*/ 270000 w 270000"/>
              <a:gd name="csY5" fmla="*/ 275531 h 410531"/>
              <a:gd name="csX6" fmla="*/ 135000 w 270000"/>
              <a:gd name="csY6" fmla="*/ 410531 h 410531"/>
              <a:gd name="csX7" fmla="*/ 0 w 270000"/>
              <a:gd name="csY7" fmla="*/ 275531 h 410531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</a:cxnLst>
            <a:rect l="l" t="t" r="r" b="b"/>
            <a:pathLst>
              <a:path w="270000" h="410531" fill="none" extrusionOk="0">
                <a:moveTo>
                  <a:pt x="0" y="275531"/>
                </a:moveTo>
                <a:cubicBezTo>
                  <a:pt x="25576" y="268652"/>
                  <a:pt x="52307" y="276742"/>
                  <a:pt x="67500" y="275531"/>
                </a:cubicBezTo>
                <a:cubicBezTo>
                  <a:pt x="41012" y="208702"/>
                  <a:pt x="78239" y="91581"/>
                  <a:pt x="67500" y="0"/>
                </a:cubicBezTo>
                <a:cubicBezTo>
                  <a:pt x="113368" y="-11679"/>
                  <a:pt x="157776" y="13603"/>
                  <a:pt x="202500" y="0"/>
                </a:cubicBezTo>
                <a:cubicBezTo>
                  <a:pt x="208454" y="105239"/>
                  <a:pt x="183527" y="172893"/>
                  <a:pt x="202500" y="275531"/>
                </a:cubicBezTo>
                <a:cubicBezTo>
                  <a:pt x="222620" y="267571"/>
                  <a:pt x="252249" y="281050"/>
                  <a:pt x="270000" y="275531"/>
                </a:cubicBezTo>
                <a:cubicBezTo>
                  <a:pt x="220436" y="354669"/>
                  <a:pt x="195582" y="336815"/>
                  <a:pt x="135000" y="410531"/>
                </a:cubicBezTo>
                <a:cubicBezTo>
                  <a:pt x="96726" y="376434"/>
                  <a:pt x="64317" y="321386"/>
                  <a:pt x="0" y="275531"/>
                </a:cubicBezTo>
                <a:close/>
              </a:path>
              <a:path w="270000" h="410531" stroke="0" extrusionOk="0">
                <a:moveTo>
                  <a:pt x="0" y="275531"/>
                </a:moveTo>
                <a:cubicBezTo>
                  <a:pt x="15628" y="271891"/>
                  <a:pt x="52756" y="278154"/>
                  <a:pt x="67500" y="275531"/>
                </a:cubicBezTo>
                <a:cubicBezTo>
                  <a:pt x="53932" y="214890"/>
                  <a:pt x="83565" y="84981"/>
                  <a:pt x="67500" y="0"/>
                </a:cubicBezTo>
                <a:cubicBezTo>
                  <a:pt x="126650" y="-10094"/>
                  <a:pt x="162512" y="14081"/>
                  <a:pt x="202500" y="0"/>
                </a:cubicBezTo>
                <a:cubicBezTo>
                  <a:pt x="219191" y="86193"/>
                  <a:pt x="191242" y="178160"/>
                  <a:pt x="202500" y="275531"/>
                </a:cubicBezTo>
                <a:cubicBezTo>
                  <a:pt x="217876" y="274451"/>
                  <a:pt x="237414" y="279743"/>
                  <a:pt x="270000" y="275531"/>
                </a:cubicBezTo>
                <a:cubicBezTo>
                  <a:pt x="239258" y="316502"/>
                  <a:pt x="180844" y="348531"/>
                  <a:pt x="135000" y="410531"/>
                </a:cubicBezTo>
                <a:cubicBezTo>
                  <a:pt x="91277" y="373603"/>
                  <a:pt x="59142" y="315346"/>
                  <a:pt x="0" y="275531"/>
                </a:cubicBezTo>
                <a:close/>
              </a:path>
            </a:pathLst>
          </a:custGeom>
          <a:solidFill>
            <a:schemeClr val="bg1"/>
          </a:solidFill>
          <a:ln>
            <a:solidFill>
              <a:srgbClr val="002060"/>
            </a:solidFill>
            <a:extLst>
              <a:ext uri="{C807C97D-BFC1-408E-A445-0C87EB9F89A2}">
                <ask:lineSketchStyleProps xmlns:ask="http://schemas.microsoft.com/office/drawing/2018/sketchyshapes" sd="236291151">
                  <a:prstGeom prst="downArrow">
                    <a:avLst/>
                  </a:prstGeom>
                  <ask:type>
                    <ask:lineSketchScribble/>
                  </ask:type>
                </ask:lineSketchStyleProps>
              </a:ext>
            </a:extLst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4DA1936-599E-8838-58A2-0929E616718C}"/>
              </a:ext>
            </a:extLst>
          </p:cNvPr>
          <p:cNvGraphicFramePr>
            <a:graphicFrameLocks noGrp="1"/>
          </p:cNvGraphicFramePr>
          <p:nvPr/>
        </p:nvGraphicFramePr>
        <p:xfrm>
          <a:off x="219623" y="4849227"/>
          <a:ext cx="4662142" cy="1089088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055876">
                  <a:extLst>
                    <a:ext uri="{9D8B030D-6E8A-4147-A177-3AD203B41FA5}">
                      <a16:colId xmlns:a16="http://schemas.microsoft.com/office/drawing/2014/main" val="3726199193"/>
                    </a:ext>
                  </a:extLst>
                </a:gridCol>
                <a:gridCol w="2606266">
                  <a:extLst>
                    <a:ext uri="{9D8B030D-6E8A-4147-A177-3AD203B41FA5}">
                      <a16:colId xmlns:a16="http://schemas.microsoft.com/office/drawing/2014/main" val="645394789"/>
                    </a:ext>
                  </a:extLst>
                </a:gridCol>
              </a:tblGrid>
              <a:tr h="167354">
                <a:tc>
                  <a:txBody>
                    <a:bodyPr/>
                    <a:lstStyle/>
                    <a:p>
                      <a:pPr algn="l" rtl="0" fontAlgn="base">
                        <a:lnSpc>
                          <a:spcPct val="150000"/>
                        </a:lnSpc>
                        <a:buNone/>
                      </a:pPr>
                      <a:r>
                        <a:rPr lang="en-GB" sz="800" b="1" i="0" dirty="0">
                          <a:solidFill>
                            <a:srgbClr val="000000"/>
                          </a:solidFill>
                          <a:effectLst/>
                          <a:latin typeface="Avenir Next LT Pro"/>
                        </a:rPr>
                        <a:t>Before transition support (May 2025)</a:t>
                      </a:r>
                      <a:endParaRPr lang="en-GB" sz="800" b="1" i="0" dirty="0">
                        <a:solidFill>
                          <a:srgbClr val="FFFFFF"/>
                        </a:solidFill>
                        <a:effectLst/>
                        <a:latin typeface="Avenir Next LT Pro"/>
                      </a:endParaRPr>
                    </a:p>
                  </a:txBody>
                  <a:tcPr marL="0" marR="62865" marT="0" marB="0">
                    <a:lnL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46558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base">
                        <a:lnSpc>
                          <a:spcPct val="150000"/>
                        </a:lnSpc>
                        <a:buNone/>
                      </a:pPr>
                      <a:r>
                        <a:rPr lang="en-GB" sz="800" b="1" i="0">
                          <a:solidFill>
                            <a:srgbClr val="000000"/>
                          </a:solidFill>
                          <a:effectLst/>
                          <a:latin typeface="Avenir Next LT Pro"/>
                        </a:rPr>
                        <a:t>After (November 2025)</a:t>
                      </a:r>
                      <a:endParaRPr lang="en-GB" sz="800" b="1" i="0">
                        <a:solidFill>
                          <a:srgbClr val="FFFFFF"/>
                        </a:solidFill>
                        <a:effectLst/>
                        <a:latin typeface="Avenir Next LT Pro"/>
                      </a:endParaRPr>
                    </a:p>
                  </a:txBody>
                  <a:tcPr marL="0" marR="62865" marT="0" marB="0">
                    <a:lnL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46558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40550046"/>
                  </a:ext>
                </a:extLst>
              </a:tr>
              <a:tr h="921734">
                <a:tc>
                  <a:txBody>
                    <a:bodyPr/>
                    <a:lstStyle/>
                    <a:p>
                      <a:pPr algn="l" rtl="0" fontAlgn="base">
                        <a:lnSpc>
                          <a:spcPct val="150000"/>
                        </a:lnSpc>
                        <a:buNone/>
                      </a:pPr>
                      <a:r>
                        <a:rPr lang="en-GB" sz="800" b="0" i="0" dirty="0">
                          <a:solidFill>
                            <a:srgbClr val="000000"/>
                          </a:solidFill>
                          <a:effectLst/>
                          <a:latin typeface="Avenir Next LT Pro"/>
                        </a:rPr>
                        <a:t>50% felt </a:t>
                      </a:r>
                      <a:r>
                        <a:rPr lang="en-GB" sz="800" b="0" i="0" u="none" strike="noStrike" noProof="0" dirty="0">
                          <a:solidFill>
                            <a:srgbClr val="000000"/>
                          </a:solidFill>
                          <a:effectLst/>
                        </a:rPr>
                        <a:t>☹️</a:t>
                      </a:r>
                      <a:r>
                        <a:rPr lang="en-GB" sz="800" b="0" i="0" dirty="0">
                          <a:solidFill>
                            <a:srgbClr val="000000"/>
                          </a:solidFill>
                          <a:effectLst/>
                          <a:latin typeface="Avenir Next LT Pro"/>
                        </a:rPr>
                        <a:t>or😐 about moving to new school.</a:t>
                      </a:r>
                    </a:p>
                    <a:p>
                      <a:pPr lvl="0" algn="l" rtl="0">
                        <a:lnSpc>
                          <a:spcPct val="150000"/>
                        </a:lnSpc>
                        <a:buNone/>
                      </a:pPr>
                      <a:r>
                        <a:rPr lang="en-GB" sz="800" b="0" i="0" dirty="0">
                          <a:solidFill>
                            <a:srgbClr val="000000"/>
                          </a:solidFill>
                          <a:effectLst/>
                          <a:latin typeface="Avenir Next LT Pro"/>
                        </a:rPr>
                        <a:t>37% didn’t know which school they were going to.</a:t>
                      </a:r>
                      <a:endParaRPr lang="en-GB" sz="800" b="1" i="0" dirty="0">
                        <a:solidFill>
                          <a:srgbClr val="FFFFFF"/>
                        </a:solidFill>
                        <a:effectLst/>
                        <a:latin typeface="Avenir Next LT Pro"/>
                      </a:endParaRPr>
                    </a:p>
                  </a:txBody>
                  <a:tcPr marL="0" marR="62865" marT="0" marB="0">
                    <a:lnL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46558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base">
                        <a:lnSpc>
                          <a:spcPct val="150000"/>
                        </a:lnSpc>
                        <a:buNone/>
                      </a:pPr>
                      <a:r>
                        <a:rPr lang="en-GB" sz="800" b="0" i="0" dirty="0">
                          <a:solidFill>
                            <a:srgbClr val="000000"/>
                          </a:solidFill>
                          <a:effectLst/>
                          <a:latin typeface="Avenir Next LT Pro"/>
                        </a:rPr>
                        <a:t>100% of children felt 😊 for how they feel about their move to their new schools.</a:t>
                      </a:r>
                    </a:p>
                    <a:p>
                      <a:pPr lvl="0" algn="l" rtl="0">
                        <a:lnSpc>
                          <a:spcPct val="150000"/>
                        </a:lnSpc>
                        <a:buNone/>
                      </a:pPr>
                      <a:r>
                        <a:rPr lang="en-GB" sz="800" b="0" i="0" dirty="0">
                          <a:solidFill>
                            <a:srgbClr val="000000"/>
                          </a:solidFill>
                          <a:effectLst/>
                          <a:latin typeface="Avenir Next LT Pro"/>
                        </a:rPr>
                        <a:t> 100% of children knew the name of their school and teacher, said they had visited the school and met teachers before starting.</a:t>
                      </a:r>
                    </a:p>
                  </a:txBody>
                  <a:tcPr marL="0" marR="62865" marT="0" marB="0">
                    <a:lnL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46558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5516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9191564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042555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4084472EECCBA43AE8619C3DFBA8E13" ma:contentTypeVersion="15" ma:contentTypeDescription="Create a new document." ma:contentTypeScope="" ma:versionID="b5e55c7204e0b32dc4cd16121b842d9a">
  <xsd:schema xmlns:xsd="http://www.w3.org/2001/XMLSchema" xmlns:xs="http://www.w3.org/2001/XMLSchema" xmlns:p="http://schemas.microsoft.com/office/2006/metadata/properties" xmlns:ns2="98238fb0-9d32-45fe-8193-88cfa25ccac2" xmlns:ns3="fd90a138-e6a5-436e-b4a0-e771998852cb" targetNamespace="http://schemas.microsoft.com/office/2006/metadata/properties" ma:root="true" ma:fieldsID="88a047a2aa2d9033912c2780ea42f909" ns2:_="" ns3:_="">
    <xsd:import namespace="98238fb0-9d32-45fe-8193-88cfa25ccac2"/>
    <xsd:import namespace="fd90a138-e6a5-436e-b4a0-e771998852c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MediaServiceSearchPropertie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8238fb0-9d32-45fe-8193-88cfa25ccac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2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3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6" nillable="true" ma:displayName="MediaLengthInSeconds" ma:hidden="true" ma:internalName="MediaLengthInSeconds" ma:readOnly="true">
      <xsd:simpleType>
        <xsd:restriction base="dms:Unknown"/>
      </xsd:simpleType>
    </xsd:element>
    <xsd:element name="MediaServiceSearchProperties" ma:index="17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f7eb6393-bae5-439c-9df7-ed1047f92241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2" nillable="true" ma:displayName="Location" ma:indexed="true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d90a138-e6a5-436e-b4a0-e771998852cb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0" nillable="true" ma:displayName="Taxonomy Catch All Column" ma:hidden="true" ma:list="{c76a9ee3-3563-4cfe-90ea-5faff28e1ddf}" ma:internalName="TaxCatchAll" ma:showField="CatchAllData" ma:web="fd90a138-e6a5-436e-b4a0-e771998852cb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98238fb0-9d32-45fe-8193-88cfa25ccac2">
      <Terms xmlns="http://schemas.microsoft.com/office/infopath/2007/PartnerControls"/>
    </lcf76f155ced4ddcb4097134ff3c332f>
    <TaxCatchAll xmlns="fd90a138-e6a5-436e-b4a0-e771998852cb" xsi:nil="true"/>
  </documentManagement>
</p:properties>
</file>

<file path=customXml/itemProps1.xml><?xml version="1.0" encoding="utf-8"?>
<ds:datastoreItem xmlns:ds="http://schemas.openxmlformats.org/officeDocument/2006/customXml" ds:itemID="{106DBF65-102D-40CF-9800-C4F254F02A33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95BA8F2F-5C9D-4353-9F15-DBAC6CC8AD23}"/>
</file>

<file path=customXml/itemProps3.xml><?xml version="1.0" encoding="utf-8"?>
<ds:datastoreItem xmlns:ds="http://schemas.openxmlformats.org/officeDocument/2006/customXml" ds:itemID="{431FFF69-E804-4410-848B-562F0EDD8362}">
  <ds:schemaRefs>
    <ds:schemaRef ds:uri="98238fb0-9d32-45fe-8193-88cfa25ccac2"/>
    <ds:schemaRef ds:uri="http://purl.org/dc/terms/"/>
    <ds:schemaRef ds:uri="http://schemas.microsoft.com/office/2006/documentManagement/types"/>
    <ds:schemaRef ds:uri="http://schemas.microsoft.com/office/2006/metadata/properties"/>
    <ds:schemaRef ds:uri="fd90a138-e6a5-436e-b4a0-e771998852cb"/>
    <ds:schemaRef ds:uri="http://purl.org/dc/elements/1.1/"/>
    <ds:schemaRef ds:uri="http://schemas.microsoft.com/office/infopath/2007/PartnerControls"/>
    <ds:schemaRef ds:uri="http://schemas.openxmlformats.org/package/2006/metadata/core-propertie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573</Words>
  <Application>Microsoft Office PowerPoint</Application>
  <PresentationFormat>On-screen Show (4:3)</PresentationFormat>
  <Paragraphs>55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Story of Implementation: Supporting Child A’s Transition to School</vt:lpstr>
      <vt:lpstr>What We Set Out to Do</vt:lpstr>
      <vt:lpstr>Initial Information using the OAG</vt:lpstr>
      <vt:lpstr>Evidence of Practice in Action</vt:lpstr>
      <vt:lpstr>What We Noticed as a Result</vt:lpstr>
      <vt:lpstr>Impact and Outcomes</vt:lpstr>
      <vt:lpstr>Learning and Next Steps</vt:lpstr>
      <vt:lpstr>Acknowledgements</vt:lpstr>
      <vt:lpstr>PowerPoint Presentation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>Natalie Cooper</dc:creator>
  <cp:keywords/>
  <dc:description>generated using python-pptx</dc:description>
  <cp:lastModifiedBy>Natalie Cooper</cp:lastModifiedBy>
  <cp:revision>7</cp:revision>
  <dcterms:created xsi:type="dcterms:W3CDTF">2013-01-27T09:14:16Z</dcterms:created>
  <dcterms:modified xsi:type="dcterms:W3CDTF">2026-01-06T11:07:37Z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a17471b1-27ab-4640-9264-e69a67407ca3_Enabled">
    <vt:lpwstr>true</vt:lpwstr>
  </property>
  <property fmtid="{D5CDD505-2E9C-101B-9397-08002B2CF9AE}" pid="3" name="MSIP_Label_a17471b1-27ab-4640-9264-e69a67407ca3_SetDate">
    <vt:lpwstr>2025-11-12T15:33:20Z</vt:lpwstr>
  </property>
  <property fmtid="{D5CDD505-2E9C-101B-9397-08002B2CF9AE}" pid="4" name="MSIP_Label_a17471b1-27ab-4640-9264-e69a67407ca3_Method">
    <vt:lpwstr>Standard</vt:lpwstr>
  </property>
  <property fmtid="{D5CDD505-2E9C-101B-9397-08002B2CF9AE}" pid="5" name="MSIP_Label_a17471b1-27ab-4640-9264-e69a67407ca3_Name">
    <vt:lpwstr>BCC - OFFICIAL</vt:lpwstr>
  </property>
  <property fmtid="{D5CDD505-2E9C-101B-9397-08002B2CF9AE}" pid="6" name="MSIP_Label_a17471b1-27ab-4640-9264-e69a67407ca3_SiteId">
    <vt:lpwstr>699ace67-d2e4-4bcd-b303-d2bbe2b9bbf1</vt:lpwstr>
  </property>
  <property fmtid="{D5CDD505-2E9C-101B-9397-08002B2CF9AE}" pid="7" name="MSIP_Label_a17471b1-27ab-4640-9264-e69a67407ca3_ActionId">
    <vt:lpwstr>cdcd7394-5d16-4756-afc4-15dfaf6c5e66</vt:lpwstr>
  </property>
  <property fmtid="{D5CDD505-2E9C-101B-9397-08002B2CF9AE}" pid="8" name="MSIP_Label_a17471b1-27ab-4640-9264-e69a67407ca3_ContentBits">
    <vt:lpwstr>2</vt:lpwstr>
  </property>
  <property fmtid="{D5CDD505-2E9C-101B-9397-08002B2CF9AE}" pid="9" name="MSIP_Label_a17471b1-27ab-4640-9264-e69a67407ca3_Tag">
    <vt:lpwstr>10, 3, 0, 1</vt:lpwstr>
  </property>
  <property fmtid="{D5CDD505-2E9C-101B-9397-08002B2CF9AE}" pid="10" name="ClassificationContentMarkingFooterLocations">
    <vt:lpwstr>Office Theme:8</vt:lpwstr>
  </property>
  <property fmtid="{D5CDD505-2E9C-101B-9397-08002B2CF9AE}" pid="11" name="ClassificationContentMarkingFooterText">
    <vt:lpwstr>OFFICIAL</vt:lpwstr>
  </property>
  <property fmtid="{D5CDD505-2E9C-101B-9397-08002B2CF9AE}" pid="12" name="ContentTypeId">
    <vt:lpwstr>0x01010054084472EECCBA43AE8619C3DFBA8E13</vt:lpwstr>
  </property>
  <property fmtid="{D5CDD505-2E9C-101B-9397-08002B2CF9AE}" pid="13" name="MediaServiceImageTags">
    <vt:lpwstr/>
  </property>
</Properties>
</file>

<file path=docProps/thumbnail.jpeg>
</file>